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30" r:id="rId2"/>
    <p:sldMasterId id="2147483662" r:id="rId3"/>
    <p:sldMasterId id="2147483773" r:id="rId4"/>
    <p:sldMasterId id="2147483794" r:id="rId5"/>
    <p:sldMasterId id="2147483807" r:id="rId6"/>
    <p:sldMasterId id="2147483814" r:id="rId7"/>
    <p:sldMasterId id="2147483822" r:id="rId8"/>
    <p:sldMasterId id="2147483843" r:id="rId9"/>
    <p:sldMasterId id="2147483851" r:id="rId10"/>
    <p:sldMasterId id="2147483863" r:id="rId11"/>
    <p:sldMasterId id="2147483874" r:id="rId12"/>
    <p:sldMasterId id="2147483887" r:id="rId13"/>
    <p:sldMasterId id="2147483899" r:id="rId14"/>
    <p:sldMasterId id="2147483915" r:id="rId15"/>
  </p:sldMasterIdLst>
  <p:notesMasterIdLst>
    <p:notesMasterId r:id="rId60"/>
  </p:notesMasterIdLst>
  <p:sldIdLst>
    <p:sldId id="542" r:id="rId16"/>
    <p:sldId id="578" r:id="rId17"/>
    <p:sldId id="565" r:id="rId18"/>
    <p:sldId id="566" r:id="rId19"/>
    <p:sldId id="567" r:id="rId20"/>
    <p:sldId id="543" r:id="rId21"/>
    <p:sldId id="577" r:id="rId22"/>
    <p:sldId id="491" r:id="rId23"/>
    <p:sldId id="519" r:id="rId24"/>
    <p:sldId id="523" r:id="rId25"/>
    <p:sldId id="494" r:id="rId26"/>
    <p:sldId id="546" r:id="rId27"/>
    <p:sldId id="547" r:id="rId28"/>
    <p:sldId id="549" r:id="rId29"/>
    <p:sldId id="550" r:id="rId30"/>
    <p:sldId id="551" r:id="rId31"/>
    <p:sldId id="552" r:id="rId32"/>
    <p:sldId id="574" r:id="rId33"/>
    <p:sldId id="378" r:id="rId34"/>
    <p:sldId id="508" r:id="rId35"/>
    <p:sldId id="509" r:id="rId36"/>
    <p:sldId id="512" r:id="rId37"/>
    <p:sldId id="515" r:id="rId38"/>
    <p:sldId id="572" r:id="rId39"/>
    <p:sldId id="571" r:id="rId40"/>
    <p:sldId id="541" r:id="rId41"/>
    <p:sldId id="526" r:id="rId42"/>
    <p:sldId id="527" r:id="rId43"/>
    <p:sldId id="528" r:id="rId44"/>
    <p:sldId id="530" r:id="rId45"/>
    <p:sldId id="536" r:id="rId46"/>
    <p:sldId id="537" r:id="rId47"/>
    <p:sldId id="573" r:id="rId48"/>
    <p:sldId id="544" r:id="rId49"/>
    <p:sldId id="575" r:id="rId50"/>
    <p:sldId id="554" r:id="rId51"/>
    <p:sldId id="555" r:id="rId52"/>
    <p:sldId id="557" r:id="rId53"/>
    <p:sldId id="558" r:id="rId54"/>
    <p:sldId id="562" r:id="rId55"/>
    <p:sldId id="563" r:id="rId56"/>
    <p:sldId id="564" r:id="rId57"/>
    <p:sldId id="576" r:id="rId58"/>
    <p:sldId id="540" r:id="rId5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3" algn="l" rtl="0" fontAlgn="base">
      <a:spcBef>
        <a:spcPct val="0"/>
      </a:spcBef>
      <a:spcAft>
        <a:spcPct val="0"/>
      </a:spcAft>
      <a:defRPr kern="1200">
        <a:solidFill>
          <a:schemeClr val="tx1"/>
        </a:solidFill>
        <a:latin typeface="Arial" charset="0"/>
        <a:ea typeface="+mn-ea"/>
        <a:cs typeface="+mn-cs"/>
      </a:defRPr>
    </a:lvl2pPr>
    <a:lvl3pPr marL="914305" algn="l" rtl="0" fontAlgn="base">
      <a:spcBef>
        <a:spcPct val="0"/>
      </a:spcBef>
      <a:spcAft>
        <a:spcPct val="0"/>
      </a:spcAft>
      <a:defRPr kern="1200">
        <a:solidFill>
          <a:schemeClr val="tx1"/>
        </a:solidFill>
        <a:latin typeface="Arial" charset="0"/>
        <a:ea typeface="+mn-ea"/>
        <a:cs typeface="+mn-cs"/>
      </a:defRPr>
    </a:lvl3pPr>
    <a:lvl4pPr marL="1371458" algn="l" rtl="0" fontAlgn="base">
      <a:spcBef>
        <a:spcPct val="0"/>
      </a:spcBef>
      <a:spcAft>
        <a:spcPct val="0"/>
      </a:spcAft>
      <a:defRPr kern="1200">
        <a:solidFill>
          <a:schemeClr val="tx1"/>
        </a:solidFill>
        <a:latin typeface="Arial" charset="0"/>
        <a:ea typeface="+mn-ea"/>
        <a:cs typeface="+mn-cs"/>
      </a:defRPr>
    </a:lvl4pPr>
    <a:lvl5pPr marL="1828610" algn="l" rtl="0" fontAlgn="base">
      <a:spcBef>
        <a:spcPct val="0"/>
      </a:spcBef>
      <a:spcAft>
        <a:spcPct val="0"/>
      </a:spcAft>
      <a:defRPr kern="1200">
        <a:solidFill>
          <a:schemeClr val="tx1"/>
        </a:solidFill>
        <a:latin typeface="Arial" charset="0"/>
        <a:ea typeface="+mn-ea"/>
        <a:cs typeface="+mn-cs"/>
      </a:defRPr>
    </a:lvl5pPr>
    <a:lvl6pPr marL="2285763" algn="l" defTabSz="914305" rtl="0" eaLnBrk="1" latinLnBrk="0" hangingPunct="1">
      <a:defRPr kern="1200">
        <a:solidFill>
          <a:schemeClr val="tx1"/>
        </a:solidFill>
        <a:latin typeface="Arial" charset="0"/>
        <a:ea typeface="+mn-ea"/>
        <a:cs typeface="+mn-cs"/>
      </a:defRPr>
    </a:lvl6pPr>
    <a:lvl7pPr marL="2742915" algn="l" defTabSz="914305" rtl="0" eaLnBrk="1" latinLnBrk="0" hangingPunct="1">
      <a:defRPr kern="1200">
        <a:solidFill>
          <a:schemeClr val="tx1"/>
        </a:solidFill>
        <a:latin typeface="Arial" charset="0"/>
        <a:ea typeface="+mn-ea"/>
        <a:cs typeface="+mn-cs"/>
      </a:defRPr>
    </a:lvl7pPr>
    <a:lvl8pPr marL="3200068" algn="l" defTabSz="914305" rtl="0" eaLnBrk="1" latinLnBrk="0" hangingPunct="1">
      <a:defRPr kern="1200">
        <a:solidFill>
          <a:schemeClr val="tx1"/>
        </a:solidFill>
        <a:latin typeface="Arial" charset="0"/>
        <a:ea typeface="+mn-ea"/>
        <a:cs typeface="+mn-cs"/>
      </a:defRPr>
    </a:lvl8pPr>
    <a:lvl9pPr marL="3657220" algn="l" defTabSz="91430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a Lorencatt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0203"/>
    <a:srgbClr val="01345E"/>
    <a:srgbClr val="015A82"/>
    <a:srgbClr val="016E8D"/>
    <a:srgbClr val="D8E9EC"/>
    <a:srgbClr val="B0CEE8"/>
    <a:srgbClr val="DFEFEF"/>
    <a:srgbClr val="A6DDFB"/>
    <a:srgbClr val="01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44" autoAdjust="0"/>
    <p:restoredTop sz="89698" autoAdjust="0"/>
  </p:normalViewPr>
  <p:slideViewPr>
    <p:cSldViewPr snapToGrid="0">
      <p:cViewPr varScale="1">
        <p:scale>
          <a:sx n="83" d="100"/>
          <a:sy n="83" d="100"/>
        </p:scale>
        <p:origin x="1494" y="78"/>
      </p:cViewPr>
      <p:guideLst>
        <p:guide orient="horz" pos="2160"/>
        <p:guide pos="2880"/>
      </p:guideLst>
    </p:cSldViewPr>
  </p:slideViewPr>
  <p:outlineViewPr>
    <p:cViewPr>
      <p:scale>
        <a:sx n="33" d="100"/>
        <a:sy n="33" d="100"/>
      </p:scale>
      <p:origin x="0" y="42"/>
    </p:cViewPr>
  </p:outlineViewPr>
  <p:notesTextViewPr>
    <p:cViewPr>
      <p:scale>
        <a:sx n="100" d="100"/>
        <a:sy n="100" d="100"/>
      </p:scale>
      <p:origin x="0" y="0"/>
    </p:cViewPr>
  </p:notesTextViewPr>
  <p:sorterViewPr>
    <p:cViewPr varScale="1">
      <p:scale>
        <a:sx n="1" d="1"/>
        <a:sy n="1" d="1"/>
      </p:scale>
      <p:origin x="0" y="-85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5EDCB41-99EE-4D81-876C-345CA41B648E}" type="datetimeFigureOut">
              <a:rPr lang="en-GB" smtClean="0"/>
              <a:t>03/05/2017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A11641-906E-4E55-9C1A-2D88AE2C52A7}" type="slidenum">
              <a:rPr lang="en-GB" smtClean="0"/>
              <a:t>‹#›</a:t>
            </a:fld>
            <a:endParaRPr lang="en-GB"/>
          </a:p>
        </p:txBody>
      </p:sp>
    </p:spTree>
    <p:extLst>
      <p:ext uri="{BB962C8B-B14F-4D97-AF65-F5344CB8AC3E}">
        <p14:creationId xmlns:p14="http://schemas.microsoft.com/office/powerpoint/2010/main" val="246521521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t>1</a:t>
            </a:fld>
            <a:endParaRPr lang="en-GB"/>
          </a:p>
        </p:txBody>
      </p:sp>
    </p:spTree>
    <p:extLst>
      <p:ext uri="{BB962C8B-B14F-4D97-AF65-F5344CB8AC3E}">
        <p14:creationId xmlns:p14="http://schemas.microsoft.com/office/powerpoint/2010/main" val="362793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the 140 randomized clinical trials (RCTs) included in the Cochrane review, 98 comparisons from 62 studies met the criteria for inclusion. The cumulative analysis indicated that the effect size became stable in 2003 after 51 comparisons from 30 trials. Cumulative meta-regressions suggested new trials are contributing little further information regarding the impact of common effect modifiers.</a:t>
            </a:r>
            <a:endParaRPr lang="en-GB" dirty="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2739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a laboratory</a:t>
            </a:r>
            <a:endParaRPr lang="en-GB" dirty="0"/>
          </a:p>
        </p:txBody>
      </p:sp>
      <p:sp>
        <p:nvSpPr>
          <p:cNvPr id="4" name="Slide Number Placeholder 3"/>
          <p:cNvSpPr>
            <a:spLocks noGrp="1"/>
          </p:cNvSpPr>
          <p:nvPr>
            <p:ph type="sldNum" sz="quarter" idx="10"/>
          </p:nvPr>
        </p:nvSpPr>
        <p:spPr/>
        <p:txBody>
          <a:bodyPr/>
          <a:lstStyle/>
          <a:p>
            <a:fld id="{3CA11641-906E-4E55-9C1A-2D88AE2C52A7}" type="slidenum">
              <a:rPr lang="en-GB" smtClean="0"/>
              <a:t>24</a:t>
            </a:fld>
            <a:endParaRPr lang="en-GB"/>
          </a:p>
        </p:txBody>
      </p:sp>
    </p:spTree>
    <p:extLst>
      <p:ext uri="{BB962C8B-B14F-4D97-AF65-F5344CB8AC3E}">
        <p14:creationId xmlns:p14="http://schemas.microsoft.com/office/powerpoint/2010/main" val="100373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Ongoing National Comparative Audit demonstrating overuse of blood products</a:t>
            </a:r>
          </a:p>
          <a:p>
            <a:r>
              <a:rPr lang="en-GB" dirty="0" smtClean="0"/>
              <a:t>Earlier work using TDF identified a number of key influences on practice, including behavioural regulation</a:t>
            </a:r>
          </a:p>
          <a:p>
            <a:r>
              <a:rPr lang="en-GB" dirty="0" smtClean="0"/>
              <a:t>‘Control theory’ (Carver &amp; </a:t>
            </a:r>
            <a:r>
              <a:rPr lang="en-GB" dirty="0" err="1" smtClean="0"/>
              <a:t>Scheier</a:t>
            </a:r>
            <a:r>
              <a:rPr lang="en-GB" dirty="0" smtClean="0"/>
              <a:t>, 1998) most relevant to audit and feedback: people manage their behaviour by knowing what they want to do or achieve (setting a goal or standard), trying to do it (action), seeing whether they are making progress (feedback which informs as to the nature and extent of any discrepancy) and adapting what they do in the light of the feedback (action planning)</a:t>
            </a:r>
          </a:p>
          <a:p>
            <a:r>
              <a:rPr lang="en-GB" dirty="0" smtClean="0"/>
              <a:t>Call for more explicit evaluation of intervention components following Cochrane Review </a:t>
            </a:r>
          </a:p>
          <a:p>
            <a:endParaRPr lang="en-GB" dirty="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099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79D263-4230-4214-8347-C08633C0F0B4}" type="slidenum">
              <a:rPr lang="en-GB" smtClean="0">
                <a:solidFill>
                  <a:prstClr val="black"/>
                </a:solidFill>
              </a:rPr>
              <a:pPr/>
              <a:t>26</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6174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4" name="Slide Number Placeholder 3"/>
          <p:cNvSpPr>
            <a:spLocks noGrp="1"/>
          </p:cNvSpPr>
          <p:nvPr>
            <p:ph type="sldNum" sz="quarter" idx="10"/>
          </p:nvPr>
        </p:nvSpPr>
        <p:spPr/>
        <p:txBody>
          <a:bodyPr/>
          <a:lstStyle/>
          <a:p>
            <a:fld id="{373BF709-5105-D740-ABEC-699B331C481D}" type="slidenum">
              <a:rPr lang="en-GB" smtClean="0">
                <a:solidFill>
                  <a:prstClr val="black"/>
                </a:solidFill>
              </a:rPr>
              <a:pPr/>
              <a:t>27</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1402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79D263-4230-4214-8347-C08633C0F0B4}"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17916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4" name="Slide Number Placeholder 3"/>
          <p:cNvSpPr>
            <a:spLocks noGrp="1"/>
          </p:cNvSpPr>
          <p:nvPr>
            <p:ph type="sldNum" sz="quarter" idx="10"/>
          </p:nvPr>
        </p:nvSpPr>
        <p:spPr/>
        <p:txBody>
          <a:bodyPr/>
          <a:lstStyle/>
          <a:p>
            <a:fld id="{373BF709-5105-D740-ABEC-699B331C481D}" type="slidenum">
              <a:rPr lang="en-GB" smtClean="0">
                <a:solidFill>
                  <a:prstClr val="black"/>
                </a:solidFill>
              </a:rPr>
              <a:pPr/>
              <a:t>30</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5922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79D263-4230-4214-8347-C08633C0F0B4}" type="slidenum">
              <a:rPr lang="en-GB" smtClean="0">
                <a:solidFill>
                  <a:prstClr val="black"/>
                </a:solidFill>
              </a:rPr>
              <a:pPr/>
              <a:t>31</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8454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7961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B93980C3-17A2-4014-B521-992F5D7BB2A3}" type="slidenum">
              <a:rPr lang="en-GB" smtClean="0">
                <a:solidFill>
                  <a:prstClr val="black"/>
                </a:solidFill>
              </a:rPr>
              <a:pPr/>
              <a:t>41</a:t>
            </a:fld>
            <a:endParaRPr lang="en-GB" smtClean="0">
              <a:solidFill>
                <a:prstClr val="black"/>
              </a:solidFill>
            </a:endParaRPr>
          </a:p>
        </p:txBody>
      </p:sp>
    </p:spTree>
    <p:extLst>
      <p:ext uri="{BB962C8B-B14F-4D97-AF65-F5344CB8AC3E}">
        <p14:creationId xmlns:p14="http://schemas.microsoft.com/office/powerpoint/2010/main" val="17820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FF7813-6D85-4430-8008-ABF1D11D411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5341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Whilst it might also be expected that multiple interventions might be more effective than single interventions, the above review did not identify an obvious pattern.  However, there might be other confounding effects at work here.  For example, investigators anticipating greater resistance to change might have been more likely to ‘throw in the kitchen sink’ (i.e. to use multiple interventions to overcome multiple barriers).</a:t>
            </a:r>
          </a:p>
        </p:txBody>
      </p:sp>
    </p:spTree>
    <p:extLst>
      <p:ext uri="{BB962C8B-B14F-4D97-AF65-F5344CB8AC3E}">
        <p14:creationId xmlns:p14="http://schemas.microsoft.com/office/powerpoint/2010/main" val="280898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289811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a:t>
            </a:r>
            <a:r>
              <a:rPr lang="en-GB" sz="1200" kern="1200" baseline="0" dirty="0" smtClean="0">
                <a:solidFill>
                  <a:schemeClr val="tx1"/>
                </a:solidFill>
                <a:effectLst/>
                <a:latin typeface="+mn-lt"/>
                <a:ea typeface="+mn-ea"/>
                <a:cs typeface="+mn-cs"/>
              </a:rPr>
              <a:t> when we say that new treatment X is the best thing since sliced bread, we cannot assume that it will get into practice rapidly.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5140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t>6</a:t>
            </a:fld>
            <a:endParaRPr lang="en-GB"/>
          </a:p>
        </p:txBody>
      </p:sp>
    </p:spTree>
    <p:extLst>
      <p:ext uri="{BB962C8B-B14F-4D97-AF65-F5344CB8AC3E}">
        <p14:creationId xmlns:p14="http://schemas.microsoft.com/office/powerpoint/2010/main" val="325022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t>7</a:t>
            </a:fld>
            <a:endParaRPr lang="en-GB"/>
          </a:p>
        </p:txBody>
      </p:sp>
    </p:spTree>
    <p:extLst>
      <p:ext uri="{BB962C8B-B14F-4D97-AF65-F5344CB8AC3E}">
        <p14:creationId xmlns:p14="http://schemas.microsoft.com/office/powerpoint/2010/main" val="210565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60D37249-4B15-43F3-B367-028B2892A74E}"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145212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Anyone do this?</a:t>
            </a:r>
          </a:p>
          <a:p>
            <a:r>
              <a:rPr lang="en-GB" baseline="0" dirty="0" smtClean="0"/>
              <a:t>It works a bit – but what makes it work better?</a:t>
            </a:r>
          </a:p>
        </p:txBody>
      </p:sp>
      <p:sp>
        <p:nvSpPr>
          <p:cNvPr id="4" name="Slide Number Placeholder 3"/>
          <p:cNvSpPr>
            <a:spLocks noGrp="1"/>
          </p:cNvSpPr>
          <p:nvPr>
            <p:ph type="sldNum" sz="quarter" idx="10"/>
          </p:nvPr>
        </p:nvSpPr>
        <p:spPr/>
        <p:txBody>
          <a:bodyPr/>
          <a:lstStyle/>
          <a:p>
            <a:pPr>
              <a:defRPr/>
            </a:pPr>
            <a:fld id="{60D37249-4B15-43F3-B367-028B2892A74E}"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324315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Anyone do this?</a:t>
            </a:r>
          </a:p>
          <a:p>
            <a:r>
              <a:rPr lang="en-GB" baseline="0" dirty="0" smtClean="0"/>
              <a:t>It works a bit – but what makes it work better?</a:t>
            </a:r>
          </a:p>
        </p:txBody>
      </p:sp>
      <p:sp>
        <p:nvSpPr>
          <p:cNvPr id="4" name="Slide Number Placeholder 3"/>
          <p:cNvSpPr>
            <a:spLocks noGrp="1"/>
          </p:cNvSpPr>
          <p:nvPr>
            <p:ph type="sldNum" sz="quarter" idx="10"/>
          </p:nvPr>
        </p:nvSpPr>
        <p:spPr/>
        <p:txBody>
          <a:bodyPr/>
          <a:lstStyle/>
          <a:p>
            <a:pPr>
              <a:defRPr/>
            </a:pPr>
            <a:fld id="{60D37249-4B15-43F3-B367-028B2892A74E}"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17842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A11641-906E-4E55-9C1A-2D88AE2C52A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0603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lIns="91430" tIns="45715" rIns="91430" bIns="45715" anchor="ctr"/>
          <a:lstStyle/>
          <a:p>
            <a:pPr>
              <a:defRPr/>
            </a:pPr>
            <a:endParaRPr lang="en-GB"/>
          </a:p>
        </p:txBody>
      </p:sp>
      <p:sp>
        <p:nvSpPr>
          <p:cNvPr id="39939" name="Rectangle 3"/>
          <p:cNvSpPr>
            <a:spLocks noGrp="1" noChangeArrowheads="1"/>
          </p:cNvSpPr>
          <p:nvPr>
            <p:ph type="ctrTitle"/>
          </p:nvPr>
        </p:nvSpPr>
        <p:spPr>
          <a:xfrm>
            <a:off x="263526" y="1958976"/>
            <a:ext cx="8194675" cy="1470025"/>
          </a:xfrm>
        </p:spPr>
        <p:txBody>
          <a:bodyPr/>
          <a:lstStyle>
            <a:lvl1pPr>
              <a:defRPr smtClean="0">
                <a:solidFill>
                  <a:schemeClr val="tx1"/>
                </a:solidFill>
              </a:defRPr>
            </a:lvl1pPr>
          </a:lstStyle>
          <a:p>
            <a:r>
              <a:rPr lang="en-US" smtClean="0"/>
              <a:t>Click to edit Master title style</a:t>
            </a:r>
            <a:endParaRPr lang="en-GB" smtClean="0"/>
          </a:p>
        </p:txBody>
      </p:sp>
      <p:sp>
        <p:nvSpPr>
          <p:cNvPr id="39940" name="Rectangle 4"/>
          <p:cNvSpPr>
            <a:spLocks noGrp="1" noChangeArrowheads="1"/>
          </p:cNvSpPr>
          <p:nvPr>
            <p:ph type="subTitle" idx="1"/>
          </p:nvPr>
        </p:nvSpPr>
        <p:spPr>
          <a:xfrm>
            <a:off x="222251" y="3886201"/>
            <a:ext cx="8208963" cy="1752600"/>
          </a:xfrm>
        </p:spPr>
        <p:txBody>
          <a:bodyPr/>
          <a:lstStyle>
            <a:lvl1pPr marL="0" indent="0">
              <a:buFontTx/>
              <a:buNone/>
              <a:defRPr smtClean="0"/>
            </a:lvl1pPr>
          </a:lstStyle>
          <a:p>
            <a:r>
              <a:rPr lang="en-US" smtClean="0"/>
              <a:t>Click to edit Master subtitle style</a:t>
            </a:r>
            <a:endParaRPr lang="en-GB" smtClean="0"/>
          </a:p>
        </p:txBody>
      </p:sp>
      <p:pic>
        <p:nvPicPr>
          <p:cNvPr id="39941" name="Picture 5" descr="Cleaned up white w transparent - clear space for ppt"/>
          <p:cNvPicPr>
            <a:picLocks noChangeAspect="1" noChangeArrowheads="1"/>
          </p:cNvPicPr>
          <p:nvPr/>
        </p:nvPicPr>
        <p:blipFill>
          <a:blip r:embed="rId2" cstate="print"/>
          <a:srcRect/>
          <a:stretch>
            <a:fillRect/>
          </a:stretch>
        </p:blipFill>
        <p:spPr bwMode="auto">
          <a:xfrm>
            <a:off x="6149975" y="1"/>
            <a:ext cx="2916238" cy="1165225"/>
          </a:xfrm>
          <a:prstGeom prst="rect">
            <a:avLst/>
          </a:prstGeom>
          <a:noFill/>
          <a:ln w="9525">
            <a:noFill/>
            <a:miter lim="800000"/>
            <a:headEnd/>
            <a:tailEnd/>
          </a:ln>
        </p:spPr>
      </p:pic>
      <p:sp>
        <p:nvSpPr>
          <p:cNvPr id="8" name="Text Box 7"/>
          <p:cNvSpPr txBox="1">
            <a:spLocks noChangeArrowheads="1"/>
          </p:cNvSpPr>
          <p:nvPr/>
        </p:nvSpPr>
        <p:spPr bwMode="auto">
          <a:xfrm>
            <a:off x="306389" y="-1434"/>
            <a:ext cx="3535362" cy="1162050"/>
          </a:xfrm>
          <a:prstGeom prst="rect">
            <a:avLst/>
          </a:prstGeom>
          <a:noFill/>
          <a:ln w="9525">
            <a:noFill/>
            <a:miter lim="800000"/>
            <a:headEnd/>
            <a:tailEnd/>
          </a:ln>
          <a:effectLst/>
        </p:spPr>
        <p:txBody>
          <a:bodyPr lIns="0" tIns="0" rIns="0" bIns="151185" anchor="b"/>
          <a:lstStyle/>
          <a:p>
            <a:pPr>
              <a:spcBef>
                <a:spcPct val="50000"/>
              </a:spcBef>
            </a:pPr>
            <a:r>
              <a:rPr lang="en-GB" sz="2800" dirty="0">
                <a:solidFill>
                  <a:schemeClr val="bg1"/>
                </a:solidFill>
              </a:rPr>
              <a:t>Leeds Institute of Health Sciences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3935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0890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7004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0912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91666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6481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10409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9443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Content Heading</a:t>
            </a:r>
            <a:endParaRPr lang="en-US" dirty="0"/>
          </a:p>
        </p:txBody>
      </p:sp>
      <p:sp>
        <p:nvSpPr>
          <p:cNvPr id="4" name="Text Placeholder 2"/>
          <p:cNvSpPr>
            <a:spLocks noGrp="1"/>
          </p:cNvSpPr>
          <p:nvPr>
            <p:ph idx="1" hasCustomPrompt="1"/>
          </p:nvPr>
        </p:nvSpPr>
        <p:spPr>
          <a:xfrm>
            <a:off x="457200" y="2585790"/>
            <a:ext cx="8229600" cy="3651525"/>
          </a:xfrm>
          <a:prstGeom prst="rect">
            <a:avLst/>
          </a:prstGeom>
        </p:spPr>
        <p:txBody>
          <a:bodyPr rtlCol="0">
            <a:normAutofit/>
          </a:bodyPr>
          <a:lstStyle/>
          <a:p>
            <a:pPr lvl="0"/>
            <a:r>
              <a:rPr lang="en-US" noProof="0" dirty="0" smtClean="0"/>
              <a:t>Content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5" name="Footer Placeholder 2"/>
          <p:cNvSpPr>
            <a:spLocks noGrp="1"/>
          </p:cNvSpPr>
          <p:nvPr>
            <p:ph type="ftr" sz="quarter" idx="10"/>
          </p:nvPr>
        </p:nvSpPr>
        <p:spPr>
          <a:xfrm>
            <a:off x="468315" y="645319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211182725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680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9" y="1328286"/>
            <a:ext cx="2160587" cy="52693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4" y="1328286"/>
            <a:ext cx="6334125" cy="52693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1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37176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7315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94010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08948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509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07658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89434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71301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80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solidFill>
            <a:srgbClr val="890203"/>
          </a:solidFill>
          <a:ln w="9525">
            <a:noFill/>
            <a:miter lim="800000"/>
            <a:headEnd/>
            <a:tailEnd/>
          </a:ln>
        </p:spPr>
        <p:txBody>
          <a:bodyPr wrap="none" lIns="91430" tIns="45715" rIns="91430" bIns="45715" anchor="ctr"/>
          <a:lstStyle/>
          <a:p>
            <a:pPr>
              <a:defRPr/>
            </a:pPr>
            <a:endParaRPr lang="en-GB"/>
          </a:p>
        </p:txBody>
      </p:sp>
      <p:sp>
        <p:nvSpPr>
          <p:cNvPr id="40963" name="Rectangle 3"/>
          <p:cNvSpPr>
            <a:spLocks noGrp="1" noChangeArrowheads="1"/>
          </p:cNvSpPr>
          <p:nvPr>
            <p:ph type="ctrTitle"/>
          </p:nvPr>
        </p:nvSpPr>
        <p:spPr>
          <a:xfrm>
            <a:off x="263526" y="1881342"/>
            <a:ext cx="8175625" cy="1470025"/>
          </a:xfrm>
        </p:spPr>
        <p:txBody>
          <a:bodyPr/>
          <a:lstStyle>
            <a:lvl1pPr>
              <a:defRPr smtClean="0"/>
            </a:lvl1pPr>
          </a:lstStyle>
          <a:p>
            <a:r>
              <a:rPr lang="en-GB" smtClean="0"/>
              <a:t>Click to edit Master title style</a:t>
            </a:r>
          </a:p>
        </p:txBody>
      </p:sp>
      <p:sp>
        <p:nvSpPr>
          <p:cNvPr id="40964" name="Rectangle 4"/>
          <p:cNvSpPr>
            <a:spLocks noGrp="1" noChangeArrowheads="1"/>
          </p:cNvSpPr>
          <p:nvPr>
            <p:ph type="subTitle" idx="1"/>
          </p:nvPr>
        </p:nvSpPr>
        <p:spPr>
          <a:xfrm>
            <a:off x="212726" y="3808567"/>
            <a:ext cx="7559675" cy="1752600"/>
          </a:xfrm>
        </p:spPr>
        <p:txBody>
          <a:bodyPr/>
          <a:lstStyle>
            <a:lvl1pPr marL="0" indent="0">
              <a:buFontTx/>
              <a:buNone/>
              <a:defRPr smtClean="0">
                <a:solidFill>
                  <a:schemeClr val="bg1"/>
                </a:solidFill>
              </a:defRPr>
            </a:lvl1pPr>
          </a:lstStyle>
          <a:p>
            <a:r>
              <a:rPr lang="en-GB" smtClean="0"/>
              <a:t>Click to edit Master subtitle style</a:t>
            </a:r>
          </a:p>
        </p:txBody>
      </p:sp>
      <p:pic>
        <p:nvPicPr>
          <p:cNvPr id="40965" name="Picture 5" descr="Cleaned up white w transparent - clear space for ppt"/>
          <p:cNvPicPr>
            <a:picLocks noChangeAspect="1" noChangeArrowheads="1"/>
          </p:cNvPicPr>
          <p:nvPr/>
        </p:nvPicPr>
        <p:blipFill>
          <a:blip r:embed="rId2" cstate="print"/>
          <a:srcRect/>
          <a:stretch>
            <a:fillRect/>
          </a:stretch>
        </p:blipFill>
        <p:spPr bwMode="auto">
          <a:xfrm>
            <a:off x="6149975" y="1"/>
            <a:ext cx="2916238" cy="1165225"/>
          </a:xfrm>
          <a:prstGeom prst="rect">
            <a:avLst/>
          </a:prstGeom>
          <a:noFill/>
          <a:ln w="9525">
            <a:noFill/>
            <a:miter lim="800000"/>
            <a:headEnd/>
            <a:tailEnd/>
          </a:ln>
        </p:spPr>
      </p:pic>
      <p:cxnSp>
        <p:nvCxnSpPr>
          <p:cNvPr id="7" name="Straight Connector 6"/>
          <p:cNvCxnSpPr/>
          <p:nvPr/>
        </p:nvCxnSpPr>
        <p:spPr>
          <a:xfrm>
            <a:off x="153988" y="1173316"/>
            <a:ext cx="882967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306389" y="-1434"/>
            <a:ext cx="3535362" cy="1162050"/>
          </a:xfrm>
          <a:prstGeom prst="rect">
            <a:avLst/>
          </a:prstGeom>
          <a:noFill/>
          <a:ln w="9525">
            <a:noFill/>
            <a:miter lim="800000"/>
            <a:headEnd/>
            <a:tailEnd/>
          </a:ln>
          <a:effectLst/>
        </p:spPr>
        <p:txBody>
          <a:bodyPr lIns="0" tIns="0" rIns="0" bIns="151185" anchor="b"/>
          <a:lstStyle/>
          <a:p>
            <a:pPr>
              <a:spcBef>
                <a:spcPct val="50000"/>
              </a:spcBef>
            </a:pPr>
            <a:r>
              <a:rPr lang="en-GB" sz="2800" dirty="0">
                <a:solidFill>
                  <a:schemeClr val="bg1"/>
                </a:solidFill>
              </a:rPr>
              <a:t>Leeds Institute of Health Sciences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anchor="ctr"/>
          <a:lstStyle/>
          <a:p>
            <a:pPr>
              <a:defRPr/>
            </a:pPr>
            <a:endParaRPr lang="en-GB">
              <a:solidFill>
                <a:srgbClr val="000000"/>
              </a:solidFill>
            </a:endParaRPr>
          </a:p>
        </p:txBody>
      </p:sp>
      <p:sp>
        <p:nvSpPr>
          <p:cNvPr id="39939" name="Rectangle 3"/>
          <p:cNvSpPr>
            <a:spLocks noGrp="1" noChangeArrowheads="1"/>
          </p:cNvSpPr>
          <p:nvPr>
            <p:ph type="ctrTitle"/>
          </p:nvPr>
        </p:nvSpPr>
        <p:spPr>
          <a:xfrm>
            <a:off x="263525" y="1958975"/>
            <a:ext cx="8194675" cy="1470025"/>
          </a:xfrm>
        </p:spPr>
        <p:txBody>
          <a:bodyPr/>
          <a:lstStyle>
            <a:lvl1pPr>
              <a:defRPr smtClean="0">
                <a:solidFill>
                  <a:schemeClr val="tx1"/>
                </a:solidFill>
              </a:defRPr>
            </a:lvl1pPr>
          </a:lstStyle>
          <a:p>
            <a:r>
              <a:rPr lang="en-US" smtClean="0"/>
              <a:t>Click to edit Master title style</a:t>
            </a:r>
            <a:endParaRPr lang="en-GB" smtClean="0"/>
          </a:p>
        </p:txBody>
      </p:sp>
      <p:sp>
        <p:nvSpPr>
          <p:cNvPr id="39940" name="Rectangle 4"/>
          <p:cNvSpPr>
            <a:spLocks noGrp="1" noChangeArrowheads="1"/>
          </p:cNvSpPr>
          <p:nvPr>
            <p:ph type="subTitle" idx="1"/>
          </p:nvPr>
        </p:nvSpPr>
        <p:spPr>
          <a:xfrm>
            <a:off x="222250" y="3886200"/>
            <a:ext cx="8208963" cy="1752600"/>
          </a:xfrm>
        </p:spPr>
        <p:txBody>
          <a:bodyPr/>
          <a:lstStyle>
            <a:lvl1pPr marL="0" indent="0">
              <a:buFontTx/>
              <a:buNone/>
              <a:defRPr smtClean="0"/>
            </a:lvl1pPr>
          </a:lstStyle>
          <a:p>
            <a:r>
              <a:rPr lang="en-US" smtClean="0"/>
              <a:t>Click to edit Master subtitle style</a:t>
            </a:r>
            <a:endParaRPr lang="en-GB" smtClean="0"/>
          </a:p>
        </p:txBody>
      </p:sp>
      <p:pic>
        <p:nvPicPr>
          <p:cNvPr id="39941" name="Picture 5" descr="Cleaned up white w transparent - clear space for ppt"/>
          <p:cNvPicPr>
            <a:picLocks noChangeAspect="1" noChangeArrowheads="1"/>
          </p:cNvPicPr>
          <p:nvPr/>
        </p:nvPicPr>
        <p:blipFill>
          <a:blip r:embed="rId2" cstate="print"/>
          <a:srcRect/>
          <a:stretch>
            <a:fillRect/>
          </a:stretch>
        </p:blipFill>
        <p:spPr bwMode="auto">
          <a:xfrm>
            <a:off x="6149975" y="0"/>
            <a:ext cx="2916238" cy="1165225"/>
          </a:xfrm>
          <a:prstGeom prst="rect">
            <a:avLst/>
          </a:prstGeom>
          <a:noFill/>
          <a:ln w="9525">
            <a:noFill/>
            <a:miter lim="800000"/>
            <a:headEnd/>
            <a:tailEnd/>
          </a:ln>
        </p:spPr>
      </p:pic>
      <p:sp>
        <p:nvSpPr>
          <p:cNvPr id="8" name="Text Box 7"/>
          <p:cNvSpPr txBox="1">
            <a:spLocks noChangeArrowheads="1"/>
          </p:cNvSpPr>
          <p:nvPr/>
        </p:nvSpPr>
        <p:spPr bwMode="auto">
          <a:xfrm>
            <a:off x="306388" y="-1434"/>
            <a:ext cx="3535362" cy="1162050"/>
          </a:xfrm>
          <a:prstGeom prst="rect">
            <a:avLst/>
          </a:prstGeom>
          <a:noFill/>
          <a:ln w="9525">
            <a:noFill/>
            <a:miter lim="800000"/>
            <a:headEnd/>
            <a:tailEnd/>
          </a:ln>
          <a:effectLst/>
        </p:spPr>
        <p:txBody>
          <a:bodyPr lIns="0" tIns="0" rIns="0" bIns="151200" anchor="b"/>
          <a:lstStyle/>
          <a:p>
            <a:pPr>
              <a:spcBef>
                <a:spcPct val="50000"/>
              </a:spcBef>
            </a:pPr>
            <a:r>
              <a:rPr lang="en-GB" sz="2800" dirty="0">
                <a:solidFill>
                  <a:srgbClr val="FFFFFF"/>
                </a:solidFill>
              </a:rPr>
              <a:t>Leeds Institute of Health Sciences</a:t>
            </a:r>
          </a:p>
        </p:txBody>
      </p:sp>
    </p:spTree>
    <p:extLst>
      <p:ext uri="{BB962C8B-B14F-4D97-AF65-F5344CB8AC3E}">
        <p14:creationId xmlns:p14="http://schemas.microsoft.com/office/powerpoint/2010/main" val="16006437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10387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07512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6063" y="1485900"/>
            <a:ext cx="424656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5900"/>
            <a:ext cx="42481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2030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54" y="0"/>
            <a:ext cx="8292165" cy="1241659"/>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75719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58406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709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56"/>
            <a:ext cx="5712594" cy="1068404"/>
          </a:xfrm>
        </p:spPr>
        <p:txBody>
          <a:bodyPr/>
          <a:lstStyle>
            <a:lvl1pPr algn="l">
              <a:defRPr sz="2800" b="0"/>
            </a:lvl1pPr>
          </a:lstStyle>
          <a:p>
            <a:r>
              <a:rPr lang="en-US" smtClean="0"/>
              <a:t>Click to edit Master title style</a:t>
            </a:r>
            <a:endParaRPr lang="en-GB" dirty="0"/>
          </a:p>
        </p:txBody>
      </p:sp>
      <p:sp>
        <p:nvSpPr>
          <p:cNvPr id="3" name="Content Placeholder 2"/>
          <p:cNvSpPr>
            <a:spLocks noGrp="1"/>
          </p:cNvSpPr>
          <p:nvPr>
            <p:ph idx="1"/>
          </p:nvPr>
        </p:nvSpPr>
        <p:spPr>
          <a:xfrm>
            <a:off x="3575050" y="1289784"/>
            <a:ext cx="5111750" cy="5428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52833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17783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8800" y="1298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8288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09540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306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328286"/>
            <a:ext cx="2160587" cy="52693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1328286"/>
            <a:ext cx="6334125" cy="52693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82379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173043"/>
            <a:ext cx="5902325" cy="954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46063" y="1485905"/>
            <a:ext cx="8647112" cy="5111751"/>
          </a:xfrm>
        </p:spPr>
        <p:txBody>
          <a:bodyPr/>
          <a:lstStyle/>
          <a:p>
            <a:pPr lvl="0"/>
            <a:endParaRPr lang="en-GB" noProof="0"/>
          </a:p>
        </p:txBody>
      </p:sp>
    </p:spTree>
    <p:extLst>
      <p:ext uri="{BB962C8B-B14F-4D97-AF65-F5344CB8AC3E}">
        <p14:creationId xmlns:p14="http://schemas.microsoft.com/office/powerpoint/2010/main" val="28887120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7C9FC429-F17C-4120-94FD-B5E518B8EEE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673072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43576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0164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38557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84760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49561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73548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21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6063" y="1485900"/>
            <a:ext cx="424656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5900"/>
            <a:ext cx="42481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22202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684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8283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95114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09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55" y="1"/>
            <a:ext cx="8292165" cy="1241659"/>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56"/>
            <a:ext cx="5712594" cy="1068404"/>
          </a:xfrm>
        </p:spPr>
        <p:txBody>
          <a:bodyPr/>
          <a:lstStyle>
            <a:lvl1pPr algn="l">
              <a:defRPr sz="28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1" y="1289785"/>
            <a:ext cx="5111750" cy="5428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435100"/>
            <a:ext cx="3008313" cy="5283334"/>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8800" y="12985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GB" noProof="0" smtClean="0"/>
          </a:p>
        </p:txBody>
      </p:sp>
      <p:sp>
        <p:nvSpPr>
          <p:cNvPr id="4" name="Text Placeholder 3"/>
          <p:cNvSpPr>
            <a:spLocks noGrp="1"/>
          </p:cNvSpPr>
          <p:nvPr>
            <p:ph type="body" sz="half" idx="2"/>
          </p:nvPr>
        </p:nvSpPr>
        <p:spPr>
          <a:xfrm>
            <a:off x="1828800" y="6053139"/>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9" y="1328286"/>
            <a:ext cx="2160587" cy="52693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4" y="1328286"/>
            <a:ext cx="6334125" cy="52693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064" y="250826"/>
            <a:ext cx="4249737" cy="5443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250826"/>
            <a:ext cx="4249738" cy="5443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30" tIns="45715" rIns="91430" bIns="45715"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30" tIns="45715" rIns="91430" bIns="45715"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250826"/>
            <a:ext cx="2162175" cy="5443538"/>
          </a:xfrm>
          <a:prstGeom prst="rect">
            <a:avLst/>
          </a:prstGeom>
        </p:spPr>
        <p:txBody>
          <a:bodyPr vert="eaVert" lIns="91430" tIns="45715" rIns="91430" bIns="45715"/>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250826"/>
            <a:ext cx="63373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066" y="250824"/>
            <a:ext cx="4249737"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250824"/>
            <a:ext cx="4249738"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0077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393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a:prstGeom prst="rect">
            <a:avLst/>
          </a:prstGeom>
        </p:spPr>
        <p:txBody>
          <a:bodyPr lIns="91430" tIns="45715" rIns="91430" bIns="45715"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extLst>
      <p:ext uri="{BB962C8B-B14F-4D97-AF65-F5344CB8AC3E}">
        <p14:creationId xmlns:p14="http://schemas.microsoft.com/office/powerpoint/2010/main" val="118327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a:prstGeom prst="rect">
            <a:avLst/>
          </a:prstGeom>
        </p:spPr>
        <p:txBody>
          <a:bodyPr lIns="91430" tIns="45715" rIns="91430" bIns="45715"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GB"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extLst>
      <p:ext uri="{BB962C8B-B14F-4D97-AF65-F5344CB8AC3E}">
        <p14:creationId xmlns:p14="http://schemas.microsoft.com/office/powerpoint/2010/main" val="993822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6270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71" y="250824"/>
            <a:ext cx="2162175" cy="5443539"/>
          </a:xfrm>
          <a:prstGeom prst="rect">
            <a:avLst/>
          </a:prstGeom>
        </p:spPr>
        <p:txBody>
          <a:bodyPr vert="eaVert" lIns="91430" tIns="45715" rIns="91430" bIns="45715"/>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250824"/>
            <a:ext cx="6337300" cy="5443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8439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74613" y="74613"/>
            <a:ext cx="8990012" cy="1166812"/>
          </a:xfrm>
          <a:prstGeom prst="rect">
            <a:avLst/>
          </a:prstGeom>
          <a:solidFill>
            <a:srgbClr val="013159"/>
          </a:solidFill>
          <a:ln w="9525">
            <a:noFill/>
            <a:miter lim="800000"/>
            <a:headEnd/>
            <a:tailEnd/>
          </a:ln>
        </p:spPr>
        <p:txBody>
          <a:bodyPr wrap="none" lIns="91430" tIns="45715" rIns="91430" bIns="45715" anchor="ctr"/>
          <a:lstStyle/>
          <a:p>
            <a:pPr>
              <a:defRPr/>
            </a:pPr>
            <a:endParaRPr lang="en-GB">
              <a:solidFill>
                <a:srgbClr val="000000"/>
              </a:solidFill>
            </a:endParaRPr>
          </a:p>
        </p:txBody>
      </p:sp>
      <p:pic>
        <p:nvPicPr>
          <p:cNvPr id="5" name="Picture 5" descr="Cleaned up white w transparent - clear space for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75" y="74614"/>
            <a:ext cx="29162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06389" y="76200"/>
            <a:ext cx="3535362" cy="1162050"/>
          </a:xfrm>
          <a:prstGeom prst="rect">
            <a:avLst/>
          </a:prstGeom>
          <a:noFill/>
          <a:ln w="9525">
            <a:noFill/>
            <a:miter lim="800000"/>
            <a:headEnd/>
            <a:tailEnd/>
          </a:ln>
          <a:effectLst/>
        </p:spPr>
        <p:txBody>
          <a:bodyPr lIns="0" tIns="0" rIns="0" bIns="151185" anchor="b"/>
          <a:lstStyle/>
          <a:p>
            <a:pPr>
              <a:spcBef>
                <a:spcPct val="50000"/>
              </a:spcBef>
              <a:defRPr/>
            </a:pPr>
            <a:r>
              <a:rPr lang="en-GB" sz="2800">
                <a:solidFill>
                  <a:srgbClr val="FFFFFF"/>
                </a:solidFill>
              </a:rPr>
              <a:t>Leeds Institute of Health Sciences</a:t>
            </a:r>
          </a:p>
        </p:txBody>
      </p:sp>
      <p:sp>
        <p:nvSpPr>
          <p:cNvPr id="39939" name="Rectangle 3"/>
          <p:cNvSpPr>
            <a:spLocks noGrp="1" noChangeArrowheads="1"/>
          </p:cNvSpPr>
          <p:nvPr>
            <p:ph type="ctrTitle"/>
          </p:nvPr>
        </p:nvSpPr>
        <p:spPr>
          <a:xfrm>
            <a:off x="263526" y="1958976"/>
            <a:ext cx="8194675" cy="1470025"/>
          </a:xfrm>
        </p:spPr>
        <p:txBody>
          <a:bodyPr/>
          <a:lstStyle>
            <a:lvl1pPr>
              <a:defRPr smtClean="0">
                <a:solidFill>
                  <a:schemeClr val="tx1"/>
                </a:solidFill>
              </a:defRPr>
            </a:lvl1pPr>
          </a:lstStyle>
          <a:p>
            <a:r>
              <a:rPr lang="en-GB" smtClean="0"/>
              <a:t>Click to edit Master title style</a:t>
            </a:r>
          </a:p>
        </p:txBody>
      </p:sp>
      <p:sp>
        <p:nvSpPr>
          <p:cNvPr id="39940" name="Rectangle 4"/>
          <p:cNvSpPr>
            <a:spLocks noGrp="1" noChangeArrowheads="1"/>
          </p:cNvSpPr>
          <p:nvPr>
            <p:ph type="subTitle" idx="1"/>
          </p:nvPr>
        </p:nvSpPr>
        <p:spPr>
          <a:xfrm>
            <a:off x="222251" y="3886201"/>
            <a:ext cx="8208963" cy="1752600"/>
          </a:xfrm>
        </p:spPr>
        <p:txBody>
          <a:bodyPr/>
          <a:lstStyle>
            <a:lvl1pPr marL="0" indent="0">
              <a:buFontTx/>
              <a:buNone/>
              <a:defRPr smtClean="0"/>
            </a:lvl1pPr>
          </a:lstStyle>
          <a:p>
            <a:r>
              <a:rPr lang="en-GB" smtClean="0"/>
              <a:t>Click to edit Master subtitle style</a:t>
            </a:r>
          </a:p>
        </p:txBody>
      </p:sp>
    </p:spTree>
    <p:extLst>
      <p:ext uri="{BB962C8B-B14F-4D97-AF65-F5344CB8AC3E}">
        <p14:creationId xmlns:p14="http://schemas.microsoft.com/office/powerpoint/2010/main" val="2992727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1253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Tree>
    <p:extLst>
      <p:ext uri="{BB962C8B-B14F-4D97-AF65-F5344CB8AC3E}">
        <p14:creationId xmlns:p14="http://schemas.microsoft.com/office/powerpoint/2010/main" val="973994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6063" y="1485900"/>
            <a:ext cx="424656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5900"/>
            <a:ext cx="42481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1595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55" y="1"/>
            <a:ext cx="8292165" cy="1241659"/>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5424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93156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2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6063" y="1485900"/>
            <a:ext cx="424656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5900"/>
            <a:ext cx="42481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56"/>
            <a:ext cx="5712594" cy="1068404"/>
          </a:xfrm>
        </p:spPr>
        <p:txBody>
          <a:bodyPr/>
          <a:lstStyle>
            <a:lvl1pPr algn="l">
              <a:defRPr sz="28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1" y="1289785"/>
            <a:ext cx="5111750" cy="5428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435100"/>
            <a:ext cx="3008313" cy="5283334"/>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66159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8800" y="12985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GB" noProof="0" smtClean="0"/>
          </a:p>
        </p:txBody>
      </p:sp>
      <p:sp>
        <p:nvSpPr>
          <p:cNvPr id="4" name="Text Placeholder 3"/>
          <p:cNvSpPr>
            <a:spLocks noGrp="1"/>
          </p:cNvSpPr>
          <p:nvPr>
            <p:ph type="body" sz="half" idx="2"/>
          </p:nvPr>
        </p:nvSpPr>
        <p:spPr>
          <a:xfrm>
            <a:off x="1828800" y="6053139"/>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extLst>
      <p:ext uri="{BB962C8B-B14F-4D97-AF65-F5344CB8AC3E}">
        <p14:creationId xmlns:p14="http://schemas.microsoft.com/office/powerpoint/2010/main" val="1086856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4067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9" y="1328286"/>
            <a:ext cx="2160587" cy="52693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4" y="1328286"/>
            <a:ext cx="6334125" cy="52693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02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6" y="173038"/>
            <a:ext cx="5902325" cy="954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46063" y="1485900"/>
            <a:ext cx="8647112" cy="5111750"/>
          </a:xfrm>
        </p:spPr>
        <p:txBody>
          <a:bodyPr/>
          <a:lstStyle/>
          <a:p>
            <a:pPr lvl="0"/>
            <a:endParaRPr lang="en-GB" noProof="0"/>
          </a:p>
        </p:txBody>
      </p:sp>
    </p:spTree>
    <p:extLst>
      <p:ext uri="{BB962C8B-B14F-4D97-AF65-F5344CB8AC3E}">
        <p14:creationId xmlns:p14="http://schemas.microsoft.com/office/powerpoint/2010/main" val="275602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066" y="250824"/>
            <a:ext cx="4249737"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50824"/>
            <a:ext cx="4249738"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1924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436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1011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838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193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55" y="1"/>
            <a:ext cx="8292165" cy="1241659"/>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71" y="250824"/>
            <a:ext cx="2162175" cy="54435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250824"/>
            <a:ext cx="6337300" cy="5443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3459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066" y="250824"/>
            <a:ext cx="4249737"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50824"/>
            <a:ext cx="4249738"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0024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09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0891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8376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6120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71" y="250824"/>
            <a:ext cx="2162175" cy="54435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250824"/>
            <a:ext cx="6337300" cy="5443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9785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anchor="ctr"/>
          <a:lstStyle/>
          <a:p>
            <a:pPr>
              <a:defRPr/>
            </a:pPr>
            <a:endParaRPr lang="en-GB">
              <a:solidFill>
                <a:srgbClr val="000000"/>
              </a:solidFill>
            </a:endParaRPr>
          </a:p>
        </p:txBody>
      </p:sp>
      <p:sp>
        <p:nvSpPr>
          <p:cNvPr id="39939" name="Rectangle 3"/>
          <p:cNvSpPr>
            <a:spLocks noGrp="1" noChangeArrowheads="1"/>
          </p:cNvSpPr>
          <p:nvPr>
            <p:ph type="ctrTitle"/>
          </p:nvPr>
        </p:nvSpPr>
        <p:spPr>
          <a:xfrm>
            <a:off x="263525" y="1958975"/>
            <a:ext cx="8194675" cy="1470025"/>
          </a:xfrm>
        </p:spPr>
        <p:txBody>
          <a:bodyPr/>
          <a:lstStyle>
            <a:lvl1pPr>
              <a:defRPr smtClean="0">
                <a:solidFill>
                  <a:schemeClr val="tx1"/>
                </a:solidFill>
              </a:defRPr>
            </a:lvl1pPr>
          </a:lstStyle>
          <a:p>
            <a:r>
              <a:rPr lang="en-US" smtClean="0"/>
              <a:t>Click to edit Master title style</a:t>
            </a:r>
            <a:endParaRPr lang="en-GB" smtClean="0"/>
          </a:p>
        </p:txBody>
      </p:sp>
      <p:sp>
        <p:nvSpPr>
          <p:cNvPr id="39940" name="Rectangle 4"/>
          <p:cNvSpPr>
            <a:spLocks noGrp="1" noChangeArrowheads="1"/>
          </p:cNvSpPr>
          <p:nvPr>
            <p:ph type="subTitle" idx="1"/>
          </p:nvPr>
        </p:nvSpPr>
        <p:spPr>
          <a:xfrm>
            <a:off x="222250" y="3886200"/>
            <a:ext cx="8208963" cy="1752600"/>
          </a:xfrm>
        </p:spPr>
        <p:txBody>
          <a:bodyPr/>
          <a:lstStyle>
            <a:lvl1pPr marL="0" indent="0">
              <a:buFontTx/>
              <a:buNone/>
              <a:defRPr smtClean="0"/>
            </a:lvl1pPr>
          </a:lstStyle>
          <a:p>
            <a:r>
              <a:rPr lang="en-US" smtClean="0"/>
              <a:t>Click to edit Master subtitle style</a:t>
            </a:r>
            <a:endParaRPr lang="en-GB" smtClean="0"/>
          </a:p>
        </p:txBody>
      </p:sp>
      <p:pic>
        <p:nvPicPr>
          <p:cNvPr id="39941" name="Picture 5" descr="Cleaned up white w transparent - clear space for ppt"/>
          <p:cNvPicPr>
            <a:picLocks noChangeAspect="1" noChangeArrowheads="1"/>
          </p:cNvPicPr>
          <p:nvPr/>
        </p:nvPicPr>
        <p:blipFill>
          <a:blip r:embed="rId2" cstate="print"/>
          <a:srcRect/>
          <a:stretch>
            <a:fillRect/>
          </a:stretch>
        </p:blipFill>
        <p:spPr bwMode="auto">
          <a:xfrm>
            <a:off x="6149975" y="0"/>
            <a:ext cx="2916238" cy="1165225"/>
          </a:xfrm>
          <a:prstGeom prst="rect">
            <a:avLst/>
          </a:prstGeom>
          <a:noFill/>
          <a:ln w="9525">
            <a:noFill/>
            <a:miter lim="800000"/>
            <a:headEnd/>
            <a:tailEnd/>
          </a:ln>
        </p:spPr>
      </p:pic>
      <p:sp>
        <p:nvSpPr>
          <p:cNvPr id="8" name="Text Box 7"/>
          <p:cNvSpPr txBox="1">
            <a:spLocks noChangeArrowheads="1"/>
          </p:cNvSpPr>
          <p:nvPr/>
        </p:nvSpPr>
        <p:spPr bwMode="auto">
          <a:xfrm>
            <a:off x="306388" y="-1434"/>
            <a:ext cx="3535362" cy="1162050"/>
          </a:xfrm>
          <a:prstGeom prst="rect">
            <a:avLst/>
          </a:prstGeom>
          <a:noFill/>
          <a:ln w="9525">
            <a:noFill/>
            <a:miter lim="800000"/>
            <a:headEnd/>
            <a:tailEnd/>
          </a:ln>
          <a:effectLst/>
        </p:spPr>
        <p:txBody>
          <a:bodyPr lIns="0" tIns="0" rIns="0" bIns="151200" anchor="b"/>
          <a:lstStyle/>
          <a:p>
            <a:pPr>
              <a:spcBef>
                <a:spcPct val="50000"/>
              </a:spcBef>
            </a:pPr>
            <a:r>
              <a:rPr lang="en-GB" sz="2800" dirty="0">
                <a:solidFill>
                  <a:srgbClr val="FFFFFF"/>
                </a:solidFill>
              </a:rPr>
              <a:t>Leeds Institute of Health Sciences</a:t>
            </a:r>
          </a:p>
        </p:txBody>
      </p:sp>
    </p:spTree>
    <p:extLst>
      <p:ext uri="{BB962C8B-B14F-4D97-AF65-F5344CB8AC3E}">
        <p14:creationId xmlns:p14="http://schemas.microsoft.com/office/powerpoint/2010/main" val="3293291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2757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601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6063" y="1485900"/>
            <a:ext cx="424656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5900"/>
            <a:ext cx="42481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2425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54" y="0"/>
            <a:ext cx="8292165" cy="1241659"/>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9679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44878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03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56"/>
            <a:ext cx="5712594" cy="1068404"/>
          </a:xfrm>
        </p:spPr>
        <p:txBody>
          <a:bodyPr/>
          <a:lstStyle>
            <a:lvl1pPr algn="l">
              <a:defRPr sz="2800" b="0"/>
            </a:lvl1pPr>
          </a:lstStyle>
          <a:p>
            <a:r>
              <a:rPr lang="en-US" smtClean="0"/>
              <a:t>Click to edit Master title style</a:t>
            </a:r>
            <a:endParaRPr lang="en-GB" dirty="0"/>
          </a:p>
        </p:txBody>
      </p:sp>
      <p:sp>
        <p:nvSpPr>
          <p:cNvPr id="3" name="Content Placeholder 2"/>
          <p:cNvSpPr>
            <a:spLocks noGrp="1"/>
          </p:cNvSpPr>
          <p:nvPr>
            <p:ph idx="1"/>
          </p:nvPr>
        </p:nvSpPr>
        <p:spPr>
          <a:xfrm>
            <a:off x="3575050" y="1289784"/>
            <a:ext cx="5111750" cy="5428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52833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4442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8800" y="1298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8288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9224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1195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328286"/>
            <a:ext cx="2160587" cy="52693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1328286"/>
            <a:ext cx="6334125" cy="52693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9166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173043"/>
            <a:ext cx="5902325" cy="954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46063" y="1485905"/>
            <a:ext cx="8647112" cy="5111751"/>
          </a:xfrm>
        </p:spPr>
        <p:txBody>
          <a:bodyPr/>
          <a:lstStyle/>
          <a:p>
            <a:pPr lvl="0"/>
            <a:endParaRPr lang="en-GB" noProof="0"/>
          </a:p>
        </p:txBody>
      </p:sp>
    </p:spTree>
    <p:extLst>
      <p:ext uri="{BB962C8B-B14F-4D97-AF65-F5344CB8AC3E}">
        <p14:creationId xmlns:p14="http://schemas.microsoft.com/office/powerpoint/2010/main" val="2546280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7C9FC429-F17C-4120-94FD-B5E518B8EEE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4663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6066" y="250824"/>
            <a:ext cx="4249737"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50824"/>
            <a:ext cx="4249738" cy="5443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7242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602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5215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1748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9446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71" y="250824"/>
            <a:ext cx="2162175" cy="544353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6063" y="250824"/>
            <a:ext cx="6337300" cy="5443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5089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0579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21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614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933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56"/>
            <a:ext cx="5712594" cy="1068404"/>
          </a:xfrm>
        </p:spPr>
        <p:txBody>
          <a:bodyPr/>
          <a:lstStyle>
            <a:lvl1pPr algn="l">
              <a:defRPr sz="2800" b="0"/>
            </a:lvl1pPr>
          </a:lstStyle>
          <a:p>
            <a:r>
              <a:rPr lang="en-US" smtClean="0"/>
              <a:t>Click to edit Master title style</a:t>
            </a:r>
            <a:endParaRPr lang="en-GB" dirty="0"/>
          </a:p>
        </p:txBody>
      </p:sp>
      <p:sp>
        <p:nvSpPr>
          <p:cNvPr id="3" name="Content Placeholder 2"/>
          <p:cNvSpPr>
            <a:spLocks noGrp="1"/>
          </p:cNvSpPr>
          <p:nvPr>
            <p:ph idx="1"/>
          </p:nvPr>
        </p:nvSpPr>
        <p:spPr>
          <a:xfrm>
            <a:off x="3575051" y="1289785"/>
            <a:ext cx="5111750" cy="5428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1" y="1435100"/>
            <a:ext cx="3008313" cy="5283334"/>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449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74964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9041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6391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3754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56705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C09C68-7553-414B-88F3-D6A365AD726C}"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BFD961-96B9-4AB9-8D1D-FC49123540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2732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dirty="0" smtClean="0"/>
              <a:t>Presentation title</a:t>
            </a:r>
            <a:endParaRPr lang="en-US" dirty="0"/>
          </a:p>
        </p:txBody>
      </p:sp>
      <p:sp>
        <p:nvSpPr>
          <p:cNvPr id="4" name="Text Placeholder 2"/>
          <p:cNvSpPr>
            <a:spLocks noGrp="1"/>
          </p:cNvSpPr>
          <p:nvPr>
            <p:ph idx="1" hasCustomPrompt="1"/>
          </p:nvPr>
        </p:nvSpPr>
        <p:spPr>
          <a:xfrm>
            <a:off x="457200" y="2585790"/>
            <a:ext cx="8229600" cy="3651525"/>
          </a:xfrm>
          <a:prstGeom prst="rect">
            <a:avLst/>
          </a:prstGeom>
        </p:spPr>
        <p:txBody>
          <a:bodyPr rtlCol="0">
            <a:normAutofit/>
          </a:bodyPr>
          <a:lstStyle>
            <a:lvl1pPr marL="0" indent="0">
              <a:buNone/>
              <a:defRPr>
                <a:solidFill>
                  <a:schemeClr val="bg1"/>
                </a:solidFill>
              </a:defRPr>
            </a:lvl1pPr>
          </a:lstStyle>
          <a:p>
            <a:pPr lvl="0"/>
            <a:r>
              <a:rPr lang="en-US" noProof="0" dirty="0" smtClean="0"/>
              <a:t>Presentation subheading</a:t>
            </a:r>
          </a:p>
        </p:txBody>
      </p:sp>
      <p:sp>
        <p:nvSpPr>
          <p:cNvPr id="5" name="Footer Placeholder 2"/>
          <p:cNvSpPr>
            <a:spLocks noGrp="1"/>
          </p:cNvSpPr>
          <p:nvPr>
            <p:ph type="ftr" sz="quarter" idx="10"/>
          </p:nvPr>
        </p:nvSpPr>
        <p:spPr>
          <a:xfrm>
            <a:off x="468315" y="645319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3452991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844828"/>
            <a:ext cx="8229600" cy="586541"/>
          </a:xfrm>
        </p:spPr>
        <p:txBody>
          <a:bodyPr/>
          <a:lstStyle/>
          <a:p>
            <a:r>
              <a:rPr lang="en-GB" dirty="0" smtClean="0"/>
              <a:t>Section heading</a:t>
            </a:r>
            <a:endParaRPr lang="en-US" dirty="0"/>
          </a:p>
        </p:txBody>
      </p:sp>
      <p:sp>
        <p:nvSpPr>
          <p:cNvPr id="13" name="Text Placeholder 2"/>
          <p:cNvSpPr>
            <a:spLocks noGrp="1"/>
          </p:cNvSpPr>
          <p:nvPr>
            <p:ph idx="1" hasCustomPrompt="1"/>
          </p:nvPr>
        </p:nvSpPr>
        <p:spPr>
          <a:xfrm>
            <a:off x="457200" y="2585790"/>
            <a:ext cx="8229600" cy="3651525"/>
          </a:xfrm>
          <a:prstGeom prst="rect">
            <a:avLst/>
          </a:prstGeom>
        </p:spPr>
        <p:txBody>
          <a:bodyPr rtlCol="0">
            <a:normAutofit/>
          </a:bodyPr>
          <a:lstStyle>
            <a:lvl1pPr marL="0" indent="0">
              <a:buNone/>
              <a:defRPr baseline="0"/>
            </a:lvl1pPr>
          </a:lstStyle>
          <a:p>
            <a:pPr lvl="0"/>
            <a:r>
              <a:rPr lang="en-US" noProof="0" dirty="0" smtClean="0"/>
              <a:t>Section subheading</a:t>
            </a:r>
            <a:endParaRPr lang="en-US" noProof="0" dirty="0"/>
          </a:p>
        </p:txBody>
      </p:sp>
      <p:sp>
        <p:nvSpPr>
          <p:cNvPr id="4" name="Footer Placeholder 2"/>
          <p:cNvSpPr>
            <a:spLocks noGrp="1"/>
          </p:cNvSpPr>
          <p:nvPr>
            <p:ph type="ftr" sz="quarter" idx="10"/>
          </p:nvPr>
        </p:nvSpPr>
        <p:spPr>
          <a:xfrm>
            <a:off x="468315" y="645319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421563280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Content Heading</a:t>
            </a:r>
            <a:endParaRPr lang="en-US" dirty="0"/>
          </a:p>
        </p:txBody>
      </p:sp>
      <p:sp>
        <p:nvSpPr>
          <p:cNvPr id="4" name="Text Placeholder 2"/>
          <p:cNvSpPr>
            <a:spLocks noGrp="1"/>
          </p:cNvSpPr>
          <p:nvPr>
            <p:ph idx="1" hasCustomPrompt="1"/>
          </p:nvPr>
        </p:nvSpPr>
        <p:spPr>
          <a:xfrm>
            <a:off x="457200" y="2585790"/>
            <a:ext cx="8229600" cy="3651525"/>
          </a:xfrm>
          <a:prstGeom prst="rect">
            <a:avLst/>
          </a:prstGeom>
        </p:spPr>
        <p:txBody>
          <a:bodyPr rtlCol="0">
            <a:normAutofit/>
          </a:bodyPr>
          <a:lstStyle/>
          <a:p>
            <a:pPr lvl="0"/>
            <a:r>
              <a:rPr lang="en-US" noProof="0" dirty="0" smtClean="0"/>
              <a:t>Content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5" name="Footer Placeholder 2"/>
          <p:cNvSpPr>
            <a:spLocks noGrp="1"/>
          </p:cNvSpPr>
          <p:nvPr>
            <p:ph type="ftr" sz="quarter" idx="10"/>
          </p:nvPr>
        </p:nvSpPr>
        <p:spPr>
          <a:xfrm>
            <a:off x="468315" y="645319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19645672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8800" y="12985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828800" y="6053139"/>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844828"/>
            <a:ext cx="8229600" cy="586541"/>
          </a:xfrm>
        </p:spPr>
        <p:txBody>
          <a:bodyPr/>
          <a:lstStyle>
            <a:lvl1pPr>
              <a:defRPr baseline="0"/>
            </a:lvl1pPr>
          </a:lstStyle>
          <a:p>
            <a:r>
              <a:rPr lang="en-GB" dirty="0" smtClean="0"/>
              <a:t>Content Heading</a:t>
            </a:r>
            <a:endParaRPr lang="en-US" dirty="0"/>
          </a:p>
        </p:txBody>
      </p:sp>
      <p:sp>
        <p:nvSpPr>
          <p:cNvPr id="13" name="Text Placeholder 2"/>
          <p:cNvSpPr>
            <a:spLocks noGrp="1"/>
          </p:cNvSpPr>
          <p:nvPr>
            <p:ph idx="1" hasCustomPrompt="1"/>
          </p:nvPr>
        </p:nvSpPr>
        <p:spPr>
          <a:xfrm>
            <a:off x="457200" y="2585790"/>
            <a:ext cx="8229600" cy="3651525"/>
          </a:xfrm>
          <a:prstGeom prst="rect">
            <a:avLst/>
          </a:prstGeom>
        </p:spPr>
        <p:txBody>
          <a:bodyPr rtlCol="0">
            <a:normAutofit/>
          </a:bodyPr>
          <a:lstStyle/>
          <a:p>
            <a:pPr lvl="0"/>
            <a:r>
              <a:rPr lang="en-US" noProof="0" dirty="0" smtClean="0"/>
              <a:t>Content</a:t>
            </a:r>
            <a:endParaRPr lang="en-US" noProof="0" dirty="0"/>
          </a:p>
        </p:txBody>
      </p:sp>
      <p:sp>
        <p:nvSpPr>
          <p:cNvPr id="4" name="Footer Placeholder 2"/>
          <p:cNvSpPr>
            <a:spLocks noGrp="1"/>
          </p:cNvSpPr>
          <p:nvPr>
            <p:ph type="ftr" sz="quarter" idx="10"/>
          </p:nvPr>
        </p:nvSpPr>
        <p:spPr>
          <a:xfrm>
            <a:off x="468315" y="638133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228508800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93593"/>
            <a:ext cx="7886700" cy="1095507"/>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630239" y="2389099"/>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smtClean="0"/>
              <a:t>Click to edit Master text styles</a:t>
            </a:r>
          </a:p>
        </p:txBody>
      </p:sp>
      <p:sp>
        <p:nvSpPr>
          <p:cNvPr id="4" name="Content Placeholder 3"/>
          <p:cNvSpPr>
            <a:spLocks noGrp="1"/>
          </p:cNvSpPr>
          <p:nvPr>
            <p:ph sz="half" idx="2"/>
          </p:nvPr>
        </p:nvSpPr>
        <p:spPr>
          <a:xfrm>
            <a:off x="630239" y="3213015"/>
            <a:ext cx="3868737" cy="288028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29150" y="2389099"/>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29150" y="3213012"/>
            <a:ext cx="3887788" cy="2880284"/>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a:xfrm>
            <a:off x="628650" y="6356350"/>
            <a:ext cx="5239494" cy="385018"/>
          </a:xfrm>
          <a:prstGeom prst="rect">
            <a:avLst/>
          </a:prstGeom>
        </p:spPr>
        <p:txBody>
          <a:bodyPr/>
          <a:lstStyle/>
          <a:p>
            <a:fld id="{4D809B3C-1318-F84D-B07D-4CC7C42FA44F}" type="datetimeFigureOut">
              <a:rPr lang="en-US">
                <a:solidFill>
                  <a:prstClr val="black"/>
                </a:solidFill>
                <a:latin typeface="Calibri"/>
                <a:ea typeface="ＭＳ Ｐゴシック" charset="-128"/>
              </a:rPr>
              <a:pPr/>
              <a:t>5/3/2017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69828423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40" y="1807677"/>
            <a:ext cx="2949575" cy="1600200"/>
          </a:xfrm>
        </p:spPr>
        <p:txBody>
          <a:bodyPr anchor="b"/>
          <a:lstStyle>
            <a:lvl1pPr>
              <a:defRPr sz="2400"/>
            </a:lvl1pPr>
          </a:lstStyle>
          <a:p>
            <a:r>
              <a:rPr lang="en-GB" smtClean="0"/>
              <a:t>Click to edit Master title style</a:t>
            </a:r>
            <a:endParaRPr lang="en-US"/>
          </a:p>
        </p:txBody>
      </p:sp>
      <p:sp>
        <p:nvSpPr>
          <p:cNvPr id="3" name="Picture Placeholder 2"/>
          <p:cNvSpPr>
            <a:spLocks noGrp="1"/>
          </p:cNvSpPr>
          <p:nvPr>
            <p:ph type="pic" idx="1"/>
          </p:nvPr>
        </p:nvSpPr>
        <p:spPr>
          <a:xfrm>
            <a:off x="3886200" y="1843241"/>
            <a:ext cx="4629150" cy="42500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30240" y="3407876"/>
            <a:ext cx="2949575" cy="26854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5" name="Date Placeholder 4"/>
          <p:cNvSpPr>
            <a:spLocks noGrp="1"/>
          </p:cNvSpPr>
          <p:nvPr>
            <p:ph type="dt" sz="half" idx="10"/>
          </p:nvPr>
        </p:nvSpPr>
        <p:spPr>
          <a:xfrm>
            <a:off x="628650" y="6356354"/>
            <a:ext cx="6247606" cy="365125"/>
          </a:xfrm>
          <a:prstGeom prst="rect">
            <a:avLst/>
          </a:prstGeom>
        </p:spPr>
        <p:txBody>
          <a:bodyPr/>
          <a:lstStyle/>
          <a:p>
            <a:fld id="{4D809B3C-1318-F84D-B07D-4CC7C42FA44F}" type="datetimeFigureOut">
              <a:rPr lang="en-US">
                <a:solidFill>
                  <a:prstClr val="black"/>
                </a:solidFill>
                <a:latin typeface="Calibri"/>
                <a:ea typeface="ＭＳ Ｐゴシック" charset="-128"/>
              </a:rPr>
              <a:pPr/>
              <a:t>5/3/2017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24850251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dirty="0" smtClean="0"/>
              <a:t>Presentation title</a:t>
            </a:r>
            <a:endParaRPr lang="en-US" dirty="0"/>
          </a:p>
        </p:txBody>
      </p:sp>
      <p:sp>
        <p:nvSpPr>
          <p:cNvPr id="4" name="Text Placeholder 2"/>
          <p:cNvSpPr>
            <a:spLocks noGrp="1"/>
          </p:cNvSpPr>
          <p:nvPr>
            <p:ph idx="1" hasCustomPrompt="1"/>
          </p:nvPr>
        </p:nvSpPr>
        <p:spPr>
          <a:xfrm>
            <a:off x="457200" y="2585790"/>
            <a:ext cx="8229600" cy="3651525"/>
          </a:xfrm>
          <a:prstGeom prst="rect">
            <a:avLst/>
          </a:prstGeom>
        </p:spPr>
        <p:txBody>
          <a:bodyPr rtlCol="0">
            <a:normAutofit/>
          </a:bodyPr>
          <a:lstStyle>
            <a:lvl1pPr marL="0" indent="0">
              <a:buNone/>
              <a:defRPr>
                <a:solidFill>
                  <a:schemeClr val="bg1"/>
                </a:solidFill>
              </a:defRPr>
            </a:lvl1pPr>
          </a:lstStyle>
          <a:p>
            <a:pPr lvl="0"/>
            <a:r>
              <a:rPr lang="en-US" noProof="0" dirty="0" smtClean="0"/>
              <a:t>Presentation subheading</a:t>
            </a:r>
          </a:p>
        </p:txBody>
      </p:sp>
      <p:sp>
        <p:nvSpPr>
          <p:cNvPr id="5" name="Footer Placeholder 2"/>
          <p:cNvSpPr>
            <a:spLocks noGrp="1"/>
          </p:cNvSpPr>
          <p:nvPr>
            <p:ph type="ftr" sz="quarter" idx="10"/>
          </p:nvPr>
        </p:nvSpPr>
        <p:spPr>
          <a:xfrm>
            <a:off x="468315" y="6453192"/>
            <a:ext cx="5551487" cy="365125"/>
          </a:xfrm>
        </p:spPr>
        <p:txBody>
          <a:bodyPr/>
          <a:lstStyle>
            <a:lvl1pPr algn="l">
              <a:defRPr dirty="0" smtClean="0">
                <a:solidFill>
                  <a:schemeClr val="bg1"/>
                </a:solidFill>
              </a:defRPr>
            </a:lvl1pPr>
          </a:lstStyle>
          <a:p>
            <a:pPr>
              <a:defRPr/>
            </a:pPr>
            <a:endParaRPr lang="en-US">
              <a:solidFill>
                <a:prstClr val="white"/>
              </a:solidFill>
            </a:endParaRPr>
          </a:p>
        </p:txBody>
      </p:sp>
    </p:spTree>
    <p:extLst>
      <p:ext uri="{BB962C8B-B14F-4D97-AF65-F5344CB8AC3E}">
        <p14:creationId xmlns:p14="http://schemas.microsoft.com/office/powerpoint/2010/main" val="180232878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812088" y="6337300"/>
            <a:ext cx="1008062" cy="476250"/>
          </a:xfrm>
          <a:prstGeom prst="rect">
            <a:avLst/>
          </a:prstGeom>
          <a:ln/>
        </p:spPr>
        <p:txBody>
          <a:bodyPr/>
          <a:lstStyle>
            <a:lvl1pPr>
              <a:defRPr/>
            </a:lvl1pPr>
          </a:lstStyle>
          <a:p>
            <a:pPr>
              <a:defRPr/>
            </a:pPr>
            <a:fld id="{06FB03FE-741B-4C6D-8B7C-4023560807FF}" type="slidenum">
              <a:rPr lang="en-US">
                <a:solidFill>
                  <a:prstClr val="black"/>
                </a:solidFill>
                <a:latin typeface="Calibri"/>
                <a:ea typeface="ＭＳ Ｐゴシック" charset="-128"/>
              </a:rPr>
              <a:pPr>
                <a:defRPr/>
              </a:pPr>
              <a:t>‹#›</a:t>
            </a:fld>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35209954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812088" y="6337300"/>
            <a:ext cx="1008062" cy="476250"/>
          </a:xfrm>
          <a:prstGeom prst="rect">
            <a:avLst/>
          </a:prstGeom>
          <a:ln/>
        </p:spPr>
        <p:txBody>
          <a:bodyPr/>
          <a:lstStyle>
            <a:lvl1pPr>
              <a:defRPr/>
            </a:lvl1pPr>
          </a:lstStyle>
          <a:p>
            <a:pPr>
              <a:defRPr/>
            </a:pPr>
            <a:fld id="{E6726A52-C9B1-4931-A3FE-C35524569EBE}" type="slidenum">
              <a:rPr lang="en-US">
                <a:solidFill>
                  <a:prstClr val="black"/>
                </a:solidFill>
                <a:latin typeface="Calibri"/>
                <a:ea typeface="ＭＳ Ｐゴシック" charset="-128"/>
              </a:rPr>
              <a:pPr>
                <a:defRPr/>
              </a:pPr>
              <a:t>‹#›</a:t>
            </a:fld>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5054450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1" y="908050"/>
            <a:ext cx="8489950"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0201" y="2708279"/>
            <a:ext cx="8489950" cy="3457575"/>
          </a:xfrm>
        </p:spPr>
        <p:txBody>
          <a:bodyPr/>
          <a:lstStyle/>
          <a:p>
            <a:pPr lvl="0"/>
            <a:endParaRPr lang="en-US" noProof="0" smtClean="0"/>
          </a:p>
        </p:txBody>
      </p:sp>
      <p:sp>
        <p:nvSpPr>
          <p:cNvPr id="4" name="Rectangle 6"/>
          <p:cNvSpPr>
            <a:spLocks noGrp="1" noChangeArrowheads="1"/>
          </p:cNvSpPr>
          <p:nvPr>
            <p:ph type="sldNum" sz="quarter" idx="10"/>
          </p:nvPr>
        </p:nvSpPr>
        <p:spPr>
          <a:xfrm>
            <a:off x="7812088" y="6337300"/>
            <a:ext cx="1008062" cy="476250"/>
          </a:xfrm>
          <a:prstGeom prst="rect">
            <a:avLst/>
          </a:prstGeom>
          <a:ln/>
        </p:spPr>
        <p:txBody>
          <a:bodyPr/>
          <a:lstStyle>
            <a:lvl1pPr>
              <a:defRPr/>
            </a:lvl1pPr>
          </a:lstStyle>
          <a:p>
            <a:pPr>
              <a:defRPr/>
            </a:pPr>
            <a:fld id="{06DFD2A6-1E51-4A39-BA5A-FD3EE8234009}" type="slidenum">
              <a:rPr lang="en-US">
                <a:solidFill>
                  <a:prstClr val="black"/>
                </a:solidFill>
                <a:latin typeface="Calibri"/>
                <a:ea typeface="ＭＳ Ｐゴシック" charset="-128"/>
              </a:rPr>
              <a:pPr>
                <a:defRPr/>
              </a:pPr>
              <a:t>‹#›</a:t>
            </a:fld>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760469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5042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40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D223C-0ED9-4869-815E-DAC2FB6B94BA}" type="datetimeFigureOut">
              <a:rPr lang="en-GB" smtClean="0">
                <a:solidFill>
                  <a:prstClr val="black">
                    <a:tint val="75000"/>
                  </a:prstClr>
                </a:solidFill>
              </a:rPr>
              <a:pPr/>
              <a:t>03/05/2017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022C04-657F-44FA-808E-778D861B50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526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1.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3.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6" Type="http://schemas.openxmlformats.org/officeDocument/2006/relationships/image" Target="../media/image1.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1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lIns="91430" tIns="45715" rIns="91430" bIns="45715" anchor="ctr"/>
          <a:lstStyle/>
          <a:p>
            <a:pPr>
              <a:defRPr/>
            </a:pPr>
            <a:endParaRPr lang="en-GB"/>
          </a:p>
        </p:txBody>
      </p:sp>
      <p:sp>
        <p:nvSpPr>
          <p:cNvPr id="1027" name="Rectangle 3"/>
          <p:cNvSpPr>
            <a:spLocks noGrp="1" noChangeArrowheads="1"/>
          </p:cNvSpPr>
          <p:nvPr>
            <p:ph type="title"/>
          </p:nvPr>
        </p:nvSpPr>
        <p:spPr bwMode="auto">
          <a:xfrm>
            <a:off x="250826" y="100800"/>
            <a:ext cx="5902325" cy="954087"/>
          </a:xfrm>
          <a:prstGeom prst="rect">
            <a:avLst/>
          </a:prstGeom>
          <a:noFill/>
          <a:ln w="9525">
            <a:noFill/>
            <a:miter lim="800000"/>
            <a:headEnd/>
            <a:tailEnd/>
          </a:ln>
        </p:spPr>
        <p:txBody>
          <a:bodyPr vert="horz" wrap="square" lIns="35996" tIns="45715" rIns="91430" bIns="45715" numCol="1" anchor="b" anchorCtr="0" compatLnSpc="1">
            <a:prstTxWarp prst="textNoShape">
              <a:avLst/>
            </a:prstTxWarp>
          </a:bodyPr>
          <a:lstStyle/>
          <a:p>
            <a:pPr lvl="0"/>
            <a:r>
              <a:rPr lang="en-GB" smtClean="0"/>
              <a:t>Click here now to edit Master title style</a:t>
            </a:r>
          </a:p>
        </p:txBody>
      </p:sp>
      <p:sp>
        <p:nvSpPr>
          <p:cNvPr id="1028" name="Rectangle 4"/>
          <p:cNvSpPr>
            <a:spLocks noGrp="1" noChangeArrowheads="1"/>
          </p:cNvSpPr>
          <p:nvPr>
            <p:ph type="body" idx="1"/>
          </p:nvPr>
        </p:nvSpPr>
        <p:spPr bwMode="auto">
          <a:xfrm>
            <a:off x="246063" y="1485900"/>
            <a:ext cx="8647112" cy="511175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5" descr="Cleaned up white w transparent - clear space for ppt"/>
          <p:cNvPicPr>
            <a:picLocks noChangeAspect="1" noChangeArrowheads="1"/>
          </p:cNvPicPr>
          <p:nvPr/>
        </p:nvPicPr>
        <p:blipFill>
          <a:blip r:embed="rId13" cstate="print"/>
          <a:srcRect/>
          <a:stretch>
            <a:fillRect/>
          </a:stretch>
        </p:blipFill>
        <p:spPr bwMode="auto">
          <a:xfrm>
            <a:off x="6149975" y="1"/>
            <a:ext cx="2916238" cy="1165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53" algn="l" rtl="0" eaLnBrk="1" fontAlgn="base" hangingPunct="1">
        <a:spcBef>
          <a:spcPct val="0"/>
        </a:spcBef>
        <a:spcAft>
          <a:spcPct val="0"/>
        </a:spcAft>
        <a:defRPr sz="2800">
          <a:solidFill>
            <a:schemeClr val="bg1"/>
          </a:solidFill>
          <a:latin typeface="Arial" charset="0"/>
        </a:defRPr>
      </a:lvl6pPr>
      <a:lvl7pPr marL="914305" algn="l" rtl="0" eaLnBrk="1" fontAlgn="base" hangingPunct="1">
        <a:spcBef>
          <a:spcPct val="0"/>
        </a:spcBef>
        <a:spcAft>
          <a:spcPct val="0"/>
        </a:spcAft>
        <a:defRPr sz="2800">
          <a:solidFill>
            <a:schemeClr val="bg1"/>
          </a:solidFill>
          <a:latin typeface="Arial" charset="0"/>
        </a:defRPr>
      </a:lvl7pPr>
      <a:lvl8pPr marL="1371458" algn="l" rtl="0" eaLnBrk="1" fontAlgn="base" hangingPunct="1">
        <a:spcBef>
          <a:spcPct val="0"/>
        </a:spcBef>
        <a:spcAft>
          <a:spcPct val="0"/>
        </a:spcAft>
        <a:defRPr sz="2800">
          <a:solidFill>
            <a:schemeClr val="bg1"/>
          </a:solidFill>
          <a:latin typeface="Arial" charset="0"/>
        </a:defRPr>
      </a:lvl8pPr>
      <a:lvl9pPr marL="1828610" algn="l" rtl="0" eaLnBrk="1" fontAlgn="base" hangingPunct="1">
        <a:spcBef>
          <a:spcPct val="0"/>
        </a:spcBef>
        <a:spcAft>
          <a:spcPct val="0"/>
        </a:spcAft>
        <a:defRPr sz="2800">
          <a:solidFill>
            <a:schemeClr val="bg1"/>
          </a:solidFill>
          <a:latin typeface="Arial" charset="0"/>
        </a:defRPr>
      </a:lvl9pPr>
    </p:titleStyle>
    <p:bodyStyle>
      <a:lvl1pPr marL="342865" indent="-342865" algn="l" rtl="0" eaLnBrk="1" fontAlgn="base" hangingPunct="1">
        <a:spcBef>
          <a:spcPct val="20000"/>
        </a:spcBef>
        <a:spcAft>
          <a:spcPct val="0"/>
        </a:spcAft>
        <a:buChar char="•"/>
        <a:defRPr sz="2400">
          <a:solidFill>
            <a:schemeClr val="tx1"/>
          </a:solidFill>
          <a:latin typeface="+mn-lt"/>
          <a:ea typeface="+mn-ea"/>
          <a:cs typeface="+mn-cs"/>
        </a:defRPr>
      </a:lvl1pPr>
      <a:lvl2pPr marL="742873" indent="-285720" algn="l" rtl="0" eaLnBrk="1" fontAlgn="base" hangingPunct="1">
        <a:spcBef>
          <a:spcPct val="20000"/>
        </a:spcBef>
        <a:spcAft>
          <a:spcPct val="0"/>
        </a:spcAft>
        <a:buChar char="–"/>
        <a:defRPr sz="2000">
          <a:solidFill>
            <a:schemeClr val="tx1"/>
          </a:solidFill>
          <a:latin typeface="+mn-lt"/>
        </a:defRPr>
      </a:lvl2pPr>
      <a:lvl3pPr marL="1142882" indent="-228577" algn="l" rtl="0" eaLnBrk="1" fontAlgn="base" hangingPunct="1">
        <a:spcBef>
          <a:spcPct val="20000"/>
        </a:spcBef>
        <a:spcAft>
          <a:spcPct val="0"/>
        </a:spcAft>
        <a:buChar char="•"/>
        <a:defRPr sz="2000">
          <a:solidFill>
            <a:schemeClr val="tx1"/>
          </a:solidFill>
          <a:latin typeface="+mn-lt"/>
        </a:defRPr>
      </a:lvl3pPr>
      <a:lvl4pPr marL="1600034" indent="-228577" algn="l" rtl="0" eaLnBrk="1" fontAlgn="base" hangingPunct="1">
        <a:spcBef>
          <a:spcPct val="20000"/>
        </a:spcBef>
        <a:spcAft>
          <a:spcPct val="0"/>
        </a:spcAft>
        <a:buChar char="–"/>
        <a:defRPr sz="2000">
          <a:solidFill>
            <a:schemeClr val="tx1"/>
          </a:solidFill>
          <a:latin typeface="+mn-lt"/>
        </a:defRPr>
      </a:lvl4pPr>
      <a:lvl5pPr marL="2057187" indent="-228577" algn="l" rtl="0" eaLnBrk="1" fontAlgn="base" hangingPunct="1">
        <a:spcBef>
          <a:spcPct val="20000"/>
        </a:spcBef>
        <a:spcAft>
          <a:spcPct val="0"/>
        </a:spcAft>
        <a:buChar char="»"/>
        <a:defRPr sz="2000">
          <a:solidFill>
            <a:schemeClr val="tx1"/>
          </a:solidFill>
          <a:latin typeface="+mn-lt"/>
        </a:defRPr>
      </a:lvl5pPr>
      <a:lvl6pPr marL="2514340" indent="-228577" algn="l" rtl="0" eaLnBrk="1" fontAlgn="base" hangingPunct="1">
        <a:spcBef>
          <a:spcPct val="20000"/>
        </a:spcBef>
        <a:spcAft>
          <a:spcPct val="0"/>
        </a:spcAft>
        <a:buChar char="»"/>
        <a:defRPr>
          <a:solidFill>
            <a:schemeClr val="tx1"/>
          </a:solidFill>
          <a:latin typeface="+mn-lt"/>
        </a:defRPr>
      </a:lvl6pPr>
      <a:lvl7pPr marL="2971492" indent="-228577" algn="l" rtl="0" eaLnBrk="1" fontAlgn="base" hangingPunct="1">
        <a:spcBef>
          <a:spcPct val="20000"/>
        </a:spcBef>
        <a:spcAft>
          <a:spcPct val="0"/>
        </a:spcAft>
        <a:buChar char="»"/>
        <a:defRPr>
          <a:solidFill>
            <a:schemeClr val="tx1"/>
          </a:solidFill>
          <a:latin typeface="+mn-lt"/>
        </a:defRPr>
      </a:lvl7pPr>
      <a:lvl8pPr marL="3428645" indent="-228577" algn="l" rtl="0" eaLnBrk="1" fontAlgn="base" hangingPunct="1">
        <a:spcBef>
          <a:spcPct val="20000"/>
        </a:spcBef>
        <a:spcAft>
          <a:spcPct val="0"/>
        </a:spcAft>
        <a:buChar char="»"/>
        <a:defRPr>
          <a:solidFill>
            <a:schemeClr val="tx1"/>
          </a:solidFill>
          <a:latin typeface="+mn-lt"/>
        </a:defRPr>
      </a:lvl8pPr>
      <a:lvl9pPr marL="3885797" indent="-22857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fontAlgn="auto">
              <a:spcBef>
                <a:spcPts val="0"/>
              </a:spcBef>
              <a:spcAft>
                <a:spcPts val="0"/>
              </a:spcAft>
            </a:pPr>
            <a:fld id="{B7C09C68-7553-414B-88F3-D6A365AD726C}" type="datetimeFigureOut">
              <a:rPr lang="en-GB" smtClean="0">
                <a:solidFill>
                  <a:prstClr val="black">
                    <a:tint val="75000"/>
                  </a:prstClr>
                </a:solidFill>
                <a:latin typeface="Calibri"/>
              </a:rPr>
              <a:pPr fontAlgn="auto">
                <a:spcBef>
                  <a:spcPts val="0"/>
                </a:spcBef>
                <a:spcAft>
                  <a:spcPts val="0"/>
                </a:spcAft>
              </a:pPr>
              <a:t>03/05/2017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fontAlgn="auto">
              <a:spcBef>
                <a:spcPts val="0"/>
              </a:spcBef>
              <a:spcAft>
                <a:spcPts val="0"/>
              </a:spcAft>
            </a:pPr>
            <a:fld id="{07BFD961-96B9-4AB9-8D1D-FC4912354007}"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2503445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44679"/>
            <a:ext cx="82296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p:cNvSpPr>
            <a:spLocks noGrp="1"/>
          </p:cNvSpPr>
          <p:nvPr>
            <p:ph type="body" idx="1"/>
          </p:nvPr>
        </p:nvSpPr>
        <p:spPr bwMode="auto">
          <a:xfrm>
            <a:off x="457200" y="2586038"/>
            <a:ext cx="8229600" cy="365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7" name="Footer Placeholder 6"/>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dirty="0" smtClean="0">
                <a:solidFill>
                  <a:schemeClr val="tx1">
                    <a:tint val="75000"/>
                  </a:schemeClr>
                </a:solidFill>
                <a:ea typeface="ＭＳ Ｐゴシック" charset="0"/>
                <a:cs typeface="Arial" charset="0"/>
              </a:defRPr>
            </a:lvl1pPr>
          </a:lstStyle>
          <a:p>
            <a:pPr>
              <a:defRPr/>
            </a:pPr>
            <a:endParaRPr lang="en-US">
              <a:solidFill>
                <a:prstClr val="black">
                  <a:tint val="75000"/>
                </a:prstClr>
              </a:solidFill>
              <a:latin typeface="Calibri"/>
            </a:endParaRPr>
          </a:p>
        </p:txBody>
      </p:sp>
    </p:spTree>
    <p:extLst>
      <p:ext uri="{BB962C8B-B14F-4D97-AF65-F5344CB8AC3E}">
        <p14:creationId xmlns:p14="http://schemas.microsoft.com/office/powerpoint/2010/main" val="320227321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iming>
    <p:tnLst>
      <p:par>
        <p:cTn id="1" dur="indefinite" restart="never" nodeType="tmRoot"/>
      </p:par>
    </p:tnLst>
  </p:timing>
  <p:txStyles>
    <p:titleStyle>
      <a:lvl1pPr algn="l" defTabSz="342900" rtl="0" fontAlgn="base">
        <a:spcBef>
          <a:spcPct val="0"/>
        </a:spcBef>
        <a:spcAft>
          <a:spcPct val="0"/>
        </a:spcAft>
        <a:defRPr sz="3300" kern="1200">
          <a:solidFill>
            <a:srgbClr val="C9132A"/>
          </a:solidFill>
          <a:latin typeface="Arial"/>
          <a:ea typeface="ＭＳ Ｐゴシック" charset="-128"/>
          <a:cs typeface="Arial"/>
        </a:defRPr>
      </a:lvl1pPr>
      <a:lvl2pPr algn="l" defTabSz="342900" rtl="0" fontAlgn="base">
        <a:spcBef>
          <a:spcPct val="0"/>
        </a:spcBef>
        <a:spcAft>
          <a:spcPct val="0"/>
        </a:spcAft>
        <a:defRPr sz="3300">
          <a:solidFill>
            <a:srgbClr val="C9132A"/>
          </a:solidFill>
          <a:latin typeface="Arial" charset="0"/>
          <a:ea typeface="ＭＳ Ｐゴシック" charset="-128"/>
        </a:defRPr>
      </a:lvl2pPr>
      <a:lvl3pPr algn="l" defTabSz="342900" rtl="0" fontAlgn="base">
        <a:spcBef>
          <a:spcPct val="0"/>
        </a:spcBef>
        <a:spcAft>
          <a:spcPct val="0"/>
        </a:spcAft>
        <a:defRPr sz="3300">
          <a:solidFill>
            <a:srgbClr val="C9132A"/>
          </a:solidFill>
          <a:latin typeface="Arial" charset="0"/>
          <a:ea typeface="ＭＳ Ｐゴシック" charset="-128"/>
        </a:defRPr>
      </a:lvl3pPr>
      <a:lvl4pPr algn="l" defTabSz="342900" rtl="0" fontAlgn="base">
        <a:spcBef>
          <a:spcPct val="0"/>
        </a:spcBef>
        <a:spcAft>
          <a:spcPct val="0"/>
        </a:spcAft>
        <a:defRPr sz="3300">
          <a:solidFill>
            <a:srgbClr val="C9132A"/>
          </a:solidFill>
          <a:latin typeface="Arial" charset="0"/>
          <a:ea typeface="ＭＳ Ｐゴシック" charset="-128"/>
        </a:defRPr>
      </a:lvl4pPr>
      <a:lvl5pPr algn="l" defTabSz="342900" rtl="0" fontAlgn="base">
        <a:spcBef>
          <a:spcPct val="0"/>
        </a:spcBef>
        <a:spcAft>
          <a:spcPct val="0"/>
        </a:spcAft>
        <a:defRPr sz="3300">
          <a:solidFill>
            <a:srgbClr val="C9132A"/>
          </a:solidFill>
          <a:latin typeface="Arial" charset="0"/>
          <a:ea typeface="ＭＳ Ｐゴシック" charset="-128"/>
        </a:defRPr>
      </a:lvl5pPr>
      <a:lvl6pPr marL="342900" algn="l" defTabSz="342900" rtl="0" fontAlgn="base">
        <a:spcBef>
          <a:spcPct val="0"/>
        </a:spcBef>
        <a:spcAft>
          <a:spcPct val="0"/>
        </a:spcAft>
        <a:defRPr sz="3300">
          <a:solidFill>
            <a:srgbClr val="C9132A"/>
          </a:solidFill>
          <a:latin typeface="Arial" charset="0"/>
          <a:ea typeface="ＭＳ Ｐゴシック" charset="-128"/>
        </a:defRPr>
      </a:lvl6pPr>
      <a:lvl7pPr marL="685800" algn="l" defTabSz="342900" rtl="0" fontAlgn="base">
        <a:spcBef>
          <a:spcPct val="0"/>
        </a:spcBef>
        <a:spcAft>
          <a:spcPct val="0"/>
        </a:spcAft>
        <a:defRPr sz="3300">
          <a:solidFill>
            <a:srgbClr val="C9132A"/>
          </a:solidFill>
          <a:latin typeface="Arial" charset="0"/>
          <a:ea typeface="ＭＳ Ｐゴシック" charset="-128"/>
        </a:defRPr>
      </a:lvl7pPr>
      <a:lvl8pPr marL="1028700" algn="l" defTabSz="342900" rtl="0" fontAlgn="base">
        <a:spcBef>
          <a:spcPct val="0"/>
        </a:spcBef>
        <a:spcAft>
          <a:spcPct val="0"/>
        </a:spcAft>
        <a:defRPr sz="3300">
          <a:solidFill>
            <a:srgbClr val="C9132A"/>
          </a:solidFill>
          <a:latin typeface="Arial" charset="0"/>
          <a:ea typeface="ＭＳ Ｐゴシック" charset="-128"/>
        </a:defRPr>
      </a:lvl8pPr>
      <a:lvl9pPr marL="1371600" algn="l" defTabSz="342900" rtl="0" fontAlgn="base">
        <a:spcBef>
          <a:spcPct val="0"/>
        </a:spcBef>
        <a:spcAft>
          <a:spcPct val="0"/>
        </a:spcAft>
        <a:defRPr sz="3300">
          <a:solidFill>
            <a:srgbClr val="C9132A"/>
          </a:solidFill>
          <a:latin typeface="Arial" charset="0"/>
          <a:ea typeface="ＭＳ Ｐゴシック" charset="-128"/>
        </a:defRPr>
      </a:lvl9pPr>
    </p:titleStyle>
    <p:bodyStyle>
      <a:lvl1pPr marL="257175" indent="-257175" algn="l" defTabSz="342900" rtl="0" fontAlgn="base">
        <a:spcBef>
          <a:spcPct val="20000"/>
        </a:spcBef>
        <a:spcAft>
          <a:spcPct val="0"/>
        </a:spcAft>
        <a:buFont typeface="Arial" charset="0"/>
        <a:buChar char="•"/>
        <a:defRPr sz="2400" kern="1200">
          <a:solidFill>
            <a:schemeClr val="tx1"/>
          </a:solidFill>
          <a:latin typeface="Arial"/>
          <a:ea typeface="ＭＳ Ｐゴシック" charset="-128"/>
          <a:cs typeface="Arial"/>
        </a:defRPr>
      </a:lvl1pPr>
      <a:lvl2pPr marL="557213" indent="-214313" algn="l" defTabSz="342900" rtl="0" fontAlgn="base">
        <a:spcBef>
          <a:spcPct val="20000"/>
        </a:spcBef>
        <a:spcAft>
          <a:spcPct val="0"/>
        </a:spcAft>
        <a:buFont typeface="Arial" charset="0"/>
        <a:buChar char="–"/>
        <a:defRPr sz="2100" kern="1200">
          <a:solidFill>
            <a:schemeClr val="tx1"/>
          </a:solidFill>
          <a:latin typeface="Arial"/>
          <a:ea typeface="ＭＳ Ｐゴシック" charset="-128"/>
          <a:cs typeface="Arial"/>
        </a:defRPr>
      </a:lvl2pPr>
      <a:lvl3pPr marL="857250" indent="-171450" algn="l" defTabSz="342900" rtl="0" fontAlgn="base">
        <a:spcBef>
          <a:spcPct val="20000"/>
        </a:spcBef>
        <a:spcAft>
          <a:spcPct val="0"/>
        </a:spcAft>
        <a:buFont typeface="Arial" charset="0"/>
        <a:buChar char="•"/>
        <a:defRPr sz="1800" kern="1200">
          <a:solidFill>
            <a:schemeClr val="tx1"/>
          </a:solidFill>
          <a:latin typeface="Arial"/>
          <a:ea typeface="ＭＳ Ｐゴシック" charset="-128"/>
          <a:cs typeface="Arial"/>
        </a:defRPr>
      </a:lvl3pPr>
      <a:lvl4pPr marL="1200150" indent="-171450" algn="l" defTabSz="342900" rtl="0" fontAlgn="base">
        <a:spcBef>
          <a:spcPct val="20000"/>
        </a:spcBef>
        <a:spcAft>
          <a:spcPct val="0"/>
        </a:spcAft>
        <a:buFont typeface="Arial" charset="0"/>
        <a:buChar char="–"/>
        <a:defRPr sz="1500" kern="1200">
          <a:solidFill>
            <a:schemeClr val="tx1"/>
          </a:solidFill>
          <a:latin typeface="Arial"/>
          <a:ea typeface="ＭＳ Ｐゴシック" charset="-128"/>
          <a:cs typeface="Arial"/>
        </a:defRPr>
      </a:lvl4pPr>
      <a:lvl5pPr marL="1543050" indent="-171450" algn="l" defTabSz="342900" rtl="0" fontAlgn="base">
        <a:spcBef>
          <a:spcPct val="20000"/>
        </a:spcBef>
        <a:spcAft>
          <a:spcPct val="0"/>
        </a:spcAft>
        <a:buFont typeface="Arial" charset="0"/>
        <a:buChar char="»"/>
        <a:defRPr sz="1500" kern="1200">
          <a:solidFill>
            <a:schemeClr val="tx1"/>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9AD223C-0ED9-4869-815E-DAC2FB6B94BA}" type="datetimeFigureOut">
              <a:rPr lang="en-GB" smtClean="0">
                <a:solidFill>
                  <a:prstClr val="black">
                    <a:tint val="75000"/>
                  </a:prstClr>
                </a:solidFill>
                <a:latin typeface="Calibri"/>
              </a:rPr>
              <a:pPr fontAlgn="auto">
                <a:spcBef>
                  <a:spcPts val="0"/>
                </a:spcBef>
                <a:spcAft>
                  <a:spcPts val="0"/>
                </a:spcAft>
              </a:pPr>
              <a:t>03/05/2017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1022C04-657F-44FA-808E-778D861B50AC}"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9201890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460A97C-6094-44F3-9AD2-0A11796E8BE7}" type="datetimeFigureOut">
              <a:rPr lang="en-US" smtClean="0">
                <a:solidFill>
                  <a:prstClr val="black">
                    <a:tint val="75000"/>
                  </a:prstClr>
                </a:solidFill>
                <a:latin typeface="Calibri"/>
              </a:rPr>
              <a:pPr fontAlgn="auto">
                <a:spcBef>
                  <a:spcPts val="0"/>
                </a:spcBef>
                <a:spcAft>
                  <a:spcPts val="0"/>
                </a:spcAft>
              </a:pPr>
              <a:t>5/3/2017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88D163-8FEE-4B6A-977D-600E3843CE6C}"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7650086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anchor="ct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250825" y="100800"/>
            <a:ext cx="5902325" cy="954087"/>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p>
            <a:pPr lvl="0"/>
            <a:r>
              <a:rPr lang="en-GB" smtClean="0"/>
              <a:t>Click here now to edit Master title style</a:t>
            </a:r>
          </a:p>
        </p:txBody>
      </p:sp>
      <p:sp>
        <p:nvSpPr>
          <p:cNvPr id="1028" name="Rectangle 4"/>
          <p:cNvSpPr>
            <a:spLocks noGrp="1" noChangeArrowheads="1"/>
          </p:cNvSpPr>
          <p:nvPr>
            <p:ph type="body" idx="1"/>
          </p:nvPr>
        </p:nvSpPr>
        <p:spPr bwMode="auto">
          <a:xfrm>
            <a:off x="246063" y="1485900"/>
            <a:ext cx="8647112"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5" descr="Cleaned up white w transparent - clear space for ppt"/>
          <p:cNvPicPr>
            <a:picLocks noChangeAspect="1" noChangeArrowheads="1"/>
          </p:cNvPicPr>
          <p:nvPr/>
        </p:nvPicPr>
        <p:blipFill>
          <a:blip r:embed="rId16" cstate="print"/>
          <a:srcRect/>
          <a:stretch>
            <a:fillRect/>
          </a:stretch>
        </p:blipFill>
        <p:spPr bwMode="auto">
          <a:xfrm>
            <a:off x="6149975" y="0"/>
            <a:ext cx="2916238" cy="1165225"/>
          </a:xfrm>
          <a:prstGeom prst="rect">
            <a:avLst/>
          </a:prstGeom>
          <a:noFill/>
          <a:ln w="9525">
            <a:noFill/>
            <a:miter lim="800000"/>
            <a:headEnd/>
            <a:tailEnd/>
          </a:ln>
        </p:spPr>
      </p:pic>
    </p:spTree>
    <p:extLst>
      <p:ext uri="{BB962C8B-B14F-4D97-AF65-F5344CB8AC3E}">
        <p14:creationId xmlns:p14="http://schemas.microsoft.com/office/powerpoint/2010/main" val="14082389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7C09C68-7553-414B-88F3-D6A365AD726C}" type="datetimeFigureOut">
              <a:rPr lang="en-GB" smtClean="0">
                <a:solidFill>
                  <a:prstClr val="black">
                    <a:tint val="75000"/>
                  </a:prstClr>
                </a:solidFill>
                <a:latin typeface="Calibri"/>
              </a:rPr>
              <a:pPr fontAlgn="auto">
                <a:spcBef>
                  <a:spcPts val="0"/>
                </a:spcBef>
                <a:spcAft>
                  <a:spcPts val="0"/>
                </a:spcAft>
              </a:pPr>
              <a:t>03/05/2017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7BFD961-96B9-4AB9-8D1D-FC4912354007}"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5262398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lIns="91430" tIns="45715" rIns="91430" bIns="45715" anchor="ctr"/>
          <a:lstStyle/>
          <a:p>
            <a:pPr>
              <a:defRPr/>
            </a:pPr>
            <a:endParaRPr lang="en-GB"/>
          </a:p>
        </p:txBody>
      </p:sp>
      <p:sp>
        <p:nvSpPr>
          <p:cNvPr id="2051" name="Rectangle 3"/>
          <p:cNvSpPr>
            <a:spLocks noGrp="1" noChangeArrowheads="1"/>
          </p:cNvSpPr>
          <p:nvPr>
            <p:ph type="title"/>
          </p:nvPr>
        </p:nvSpPr>
        <p:spPr bwMode="auto">
          <a:xfrm>
            <a:off x="250826" y="100800"/>
            <a:ext cx="5902325" cy="954087"/>
          </a:xfrm>
          <a:prstGeom prst="rect">
            <a:avLst/>
          </a:prstGeom>
          <a:noFill/>
          <a:ln w="9525">
            <a:noFill/>
            <a:miter lim="800000"/>
            <a:headEnd/>
            <a:tailEnd/>
          </a:ln>
        </p:spPr>
        <p:txBody>
          <a:bodyPr vert="horz" wrap="square" lIns="35996" tIns="45715" rIns="91430" bIns="45715" numCol="1" anchor="b" anchorCtr="0" compatLnSpc="1">
            <a:prstTxWarp prst="textNoShape">
              <a:avLst/>
            </a:prstTxWarp>
          </a:bodyPr>
          <a:lstStyle/>
          <a:p>
            <a:pPr lvl="0"/>
            <a:r>
              <a:rPr lang="en-GB" smtClean="0"/>
              <a:t>Click here now to edit Master title style</a:t>
            </a:r>
          </a:p>
        </p:txBody>
      </p:sp>
      <p:sp>
        <p:nvSpPr>
          <p:cNvPr id="2052" name="Rectangle 4"/>
          <p:cNvSpPr>
            <a:spLocks noGrp="1" noChangeArrowheads="1"/>
          </p:cNvSpPr>
          <p:nvPr>
            <p:ph type="body" idx="1"/>
          </p:nvPr>
        </p:nvSpPr>
        <p:spPr bwMode="auto">
          <a:xfrm>
            <a:off x="246063" y="1485900"/>
            <a:ext cx="8647112" cy="511175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5" descr="Cleaned up white w transparent - clear space for ppt"/>
          <p:cNvPicPr>
            <a:picLocks noChangeAspect="1" noChangeArrowheads="1"/>
          </p:cNvPicPr>
          <p:nvPr/>
        </p:nvPicPr>
        <p:blipFill>
          <a:blip r:embed="rId11" cstate="print"/>
          <a:srcRect/>
          <a:stretch>
            <a:fillRect/>
          </a:stretch>
        </p:blipFill>
        <p:spPr bwMode="auto">
          <a:xfrm>
            <a:off x="6149975" y="1"/>
            <a:ext cx="2916238" cy="1165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153" algn="l" rtl="0" fontAlgn="base">
        <a:spcBef>
          <a:spcPct val="0"/>
        </a:spcBef>
        <a:spcAft>
          <a:spcPct val="0"/>
        </a:spcAft>
        <a:defRPr sz="2800">
          <a:solidFill>
            <a:schemeClr val="bg1"/>
          </a:solidFill>
          <a:latin typeface="Arial" charset="0"/>
        </a:defRPr>
      </a:lvl6pPr>
      <a:lvl7pPr marL="914305" algn="l" rtl="0" fontAlgn="base">
        <a:spcBef>
          <a:spcPct val="0"/>
        </a:spcBef>
        <a:spcAft>
          <a:spcPct val="0"/>
        </a:spcAft>
        <a:defRPr sz="2800">
          <a:solidFill>
            <a:schemeClr val="bg1"/>
          </a:solidFill>
          <a:latin typeface="Arial" charset="0"/>
        </a:defRPr>
      </a:lvl7pPr>
      <a:lvl8pPr marL="1371458" algn="l" rtl="0" fontAlgn="base">
        <a:spcBef>
          <a:spcPct val="0"/>
        </a:spcBef>
        <a:spcAft>
          <a:spcPct val="0"/>
        </a:spcAft>
        <a:defRPr sz="2800">
          <a:solidFill>
            <a:schemeClr val="bg1"/>
          </a:solidFill>
          <a:latin typeface="Arial" charset="0"/>
        </a:defRPr>
      </a:lvl8pPr>
      <a:lvl9pPr marL="1828610" algn="l" rtl="0" fontAlgn="base">
        <a:spcBef>
          <a:spcPct val="0"/>
        </a:spcBef>
        <a:spcAft>
          <a:spcPct val="0"/>
        </a:spcAft>
        <a:defRPr sz="2800">
          <a:solidFill>
            <a:schemeClr val="bg1"/>
          </a:solidFill>
          <a:latin typeface="Arial" charset="0"/>
        </a:defRPr>
      </a:lvl9pPr>
    </p:titleStyle>
    <p:bodyStyle>
      <a:lvl1pPr marL="342865" indent="-342865" algn="l" rtl="0" eaLnBrk="0" fontAlgn="base" hangingPunct="0">
        <a:spcBef>
          <a:spcPct val="20000"/>
        </a:spcBef>
        <a:spcAft>
          <a:spcPct val="0"/>
        </a:spcAft>
        <a:buChar char="•"/>
        <a:defRPr sz="24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000">
          <a:solidFill>
            <a:schemeClr val="tx1"/>
          </a:solidFill>
          <a:latin typeface="+mn-lt"/>
        </a:defRPr>
      </a:lvl2pPr>
      <a:lvl3pPr marL="1142882" indent="-228577" algn="l" rtl="0" eaLnBrk="0" fontAlgn="base" hangingPunct="0">
        <a:spcBef>
          <a:spcPct val="20000"/>
        </a:spcBef>
        <a:spcAft>
          <a:spcPct val="0"/>
        </a:spcAft>
        <a:buChar char="•"/>
        <a:defRPr sz="20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a:solidFill>
            <a:schemeClr val="tx1"/>
          </a:solidFill>
          <a:latin typeface="+mn-lt"/>
        </a:defRPr>
      </a:lvl6pPr>
      <a:lvl7pPr marL="2971492" indent="-228577" algn="l" rtl="0" fontAlgn="base">
        <a:spcBef>
          <a:spcPct val="20000"/>
        </a:spcBef>
        <a:spcAft>
          <a:spcPct val="0"/>
        </a:spcAft>
        <a:buChar char="»"/>
        <a:defRPr>
          <a:solidFill>
            <a:schemeClr val="tx1"/>
          </a:solidFill>
          <a:latin typeface="+mn-lt"/>
        </a:defRPr>
      </a:lvl7pPr>
      <a:lvl8pPr marL="3428645" indent="-228577" algn="l" rtl="0" fontAlgn="base">
        <a:spcBef>
          <a:spcPct val="20000"/>
        </a:spcBef>
        <a:spcAft>
          <a:spcPct val="0"/>
        </a:spcAft>
        <a:buChar char="»"/>
        <a:defRPr>
          <a:solidFill>
            <a:schemeClr val="tx1"/>
          </a:solidFill>
          <a:latin typeface="+mn-lt"/>
        </a:defRPr>
      </a:lvl8pPr>
      <a:lvl9pPr marL="3885797" indent="-228577" algn="l" rtl="0" fontAlgn="base">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246064" y="250826"/>
            <a:ext cx="8651875" cy="54435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5" name="Picture 3" descr="Cleaned up black w transparent - clear space small for ppt"/>
          <p:cNvPicPr>
            <a:picLocks noChangeAspect="1" noChangeArrowheads="1"/>
          </p:cNvPicPr>
          <p:nvPr/>
        </p:nvPicPr>
        <p:blipFill>
          <a:blip r:embed="rId8" cstate="print"/>
          <a:srcRect/>
          <a:stretch>
            <a:fillRect/>
          </a:stretch>
        </p:blipFill>
        <p:spPr bwMode="auto">
          <a:xfrm>
            <a:off x="6235700" y="5699126"/>
            <a:ext cx="2908300" cy="1158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0" r:id="rId2"/>
    <p:sldLayoutId id="2147483769" r:id="rId3"/>
    <p:sldLayoutId id="2147483768" r:id="rId4"/>
    <p:sldLayoutId id="2147483767" r:id="rId5"/>
    <p:sldLayoutId id="2147483766" r:id="rId6"/>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153" algn="l" rtl="0" fontAlgn="base">
        <a:spcBef>
          <a:spcPct val="0"/>
        </a:spcBef>
        <a:spcAft>
          <a:spcPct val="0"/>
        </a:spcAft>
        <a:defRPr sz="2800">
          <a:solidFill>
            <a:schemeClr val="tx1"/>
          </a:solidFill>
          <a:latin typeface="Arial" charset="0"/>
        </a:defRPr>
      </a:lvl6pPr>
      <a:lvl7pPr marL="914305" algn="l" rtl="0" fontAlgn="base">
        <a:spcBef>
          <a:spcPct val="0"/>
        </a:spcBef>
        <a:spcAft>
          <a:spcPct val="0"/>
        </a:spcAft>
        <a:defRPr sz="2800">
          <a:solidFill>
            <a:schemeClr val="tx1"/>
          </a:solidFill>
          <a:latin typeface="Arial" charset="0"/>
        </a:defRPr>
      </a:lvl7pPr>
      <a:lvl8pPr marL="1371458" algn="l" rtl="0" fontAlgn="base">
        <a:spcBef>
          <a:spcPct val="0"/>
        </a:spcBef>
        <a:spcAft>
          <a:spcPct val="0"/>
        </a:spcAft>
        <a:defRPr sz="2800">
          <a:solidFill>
            <a:schemeClr val="tx1"/>
          </a:solidFill>
          <a:latin typeface="Arial" charset="0"/>
        </a:defRPr>
      </a:lvl8pPr>
      <a:lvl9pPr marL="1828610" algn="l" rtl="0" fontAlgn="base">
        <a:spcBef>
          <a:spcPct val="0"/>
        </a:spcBef>
        <a:spcAft>
          <a:spcPct val="0"/>
        </a:spcAft>
        <a:defRPr sz="2800">
          <a:solidFill>
            <a:schemeClr val="tx1"/>
          </a:solidFill>
          <a:latin typeface="Arial" charset="0"/>
        </a:defRPr>
      </a:lvl9pPr>
    </p:titleStyle>
    <p:bodyStyle>
      <a:lvl1pPr marL="342865" indent="-342865" algn="l" rtl="0" eaLnBrk="0" fontAlgn="base" hangingPunct="0">
        <a:spcBef>
          <a:spcPct val="20000"/>
        </a:spcBef>
        <a:spcAft>
          <a:spcPct val="0"/>
        </a:spcAft>
        <a:buChar char="•"/>
        <a:defRPr sz="24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000">
          <a:solidFill>
            <a:schemeClr val="tx1"/>
          </a:solidFill>
          <a:latin typeface="+mn-lt"/>
        </a:defRPr>
      </a:lvl2pPr>
      <a:lvl3pPr marL="1142882" indent="-228577" algn="l" rtl="0" eaLnBrk="0" fontAlgn="base" hangingPunct="0">
        <a:spcBef>
          <a:spcPct val="20000"/>
        </a:spcBef>
        <a:spcAft>
          <a:spcPct val="0"/>
        </a:spcAft>
        <a:buChar char="•"/>
        <a:defRPr sz="24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a:solidFill>
            <a:schemeClr val="tx1"/>
          </a:solidFill>
          <a:latin typeface="+mn-lt"/>
        </a:defRPr>
      </a:lvl6pPr>
      <a:lvl7pPr marL="2971492" indent="-228577" algn="l" rtl="0" fontAlgn="base">
        <a:spcBef>
          <a:spcPct val="20000"/>
        </a:spcBef>
        <a:spcAft>
          <a:spcPct val="0"/>
        </a:spcAft>
        <a:buChar char="»"/>
        <a:defRPr>
          <a:solidFill>
            <a:schemeClr val="tx1"/>
          </a:solidFill>
          <a:latin typeface="+mn-lt"/>
        </a:defRPr>
      </a:lvl7pPr>
      <a:lvl8pPr marL="3428645" indent="-228577" algn="l" rtl="0" fontAlgn="base">
        <a:spcBef>
          <a:spcPct val="20000"/>
        </a:spcBef>
        <a:spcAft>
          <a:spcPct val="0"/>
        </a:spcAft>
        <a:buChar char="»"/>
        <a:defRPr>
          <a:solidFill>
            <a:schemeClr val="tx1"/>
          </a:solidFill>
          <a:latin typeface="+mn-lt"/>
        </a:defRPr>
      </a:lvl8pPr>
      <a:lvl9pPr marL="3885797" indent="-228577" algn="l" rtl="0" fontAlgn="base">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246065" y="250824"/>
            <a:ext cx="8651875" cy="5443539"/>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5" name="Picture 3" descr="Cleaned up black w transparent - clear space small for ppt"/>
          <p:cNvPicPr>
            <a:picLocks noChangeAspect="1" noChangeArrowheads="1"/>
          </p:cNvPicPr>
          <p:nvPr/>
        </p:nvPicPr>
        <p:blipFill>
          <a:blip r:embed="rId8" cstate="print"/>
          <a:srcRect/>
          <a:stretch>
            <a:fillRect/>
          </a:stretch>
        </p:blipFill>
        <p:spPr bwMode="auto">
          <a:xfrm>
            <a:off x="6235700" y="5699126"/>
            <a:ext cx="2908300" cy="1158875"/>
          </a:xfrm>
          <a:prstGeom prst="rect">
            <a:avLst/>
          </a:prstGeom>
          <a:noFill/>
          <a:ln w="9525">
            <a:noFill/>
            <a:miter lim="800000"/>
            <a:headEnd/>
            <a:tailEnd/>
          </a:ln>
        </p:spPr>
      </p:pic>
    </p:spTree>
    <p:extLst>
      <p:ext uri="{BB962C8B-B14F-4D97-AF65-F5344CB8AC3E}">
        <p14:creationId xmlns:p14="http://schemas.microsoft.com/office/powerpoint/2010/main" val="37042121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153" algn="l" rtl="0" fontAlgn="base">
        <a:spcBef>
          <a:spcPct val="0"/>
        </a:spcBef>
        <a:spcAft>
          <a:spcPct val="0"/>
        </a:spcAft>
        <a:defRPr sz="2800">
          <a:solidFill>
            <a:schemeClr val="tx1"/>
          </a:solidFill>
          <a:latin typeface="Arial" charset="0"/>
        </a:defRPr>
      </a:lvl6pPr>
      <a:lvl7pPr marL="914305" algn="l" rtl="0" fontAlgn="base">
        <a:spcBef>
          <a:spcPct val="0"/>
        </a:spcBef>
        <a:spcAft>
          <a:spcPct val="0"/>
        </a:spcAft>
        <a:defRPr sz="2800">
          <a:solidFill>
            <a:schemeClr val="tx1"/>
          </a:solidFill>
          <a:latin typeface="Arial" charset="0"/>
        </a:defRPr>
      </a:lvl7pPr>
      <a:lvl8pPr marL="1371458" algn="l" rtl="0" fontAlgn="base">
        <a:spcBef>
          <a:spcPct val="0"/>
        </a:spcBef>
        <a:spcAft>
          <a:spcPct val="0"/>
        </a:spcAft>
        <a:defRPr sz="2800">
          <a:solidFill>
            <a:schemeClr val="tx1"/>
          </a:solidFill>
          <a:latin typeface="Arial" charset="0"/>
        </a:defRPr>
      </a:lvl8pPr>
      <a:lvl9pPr marL="1828610" algn="l" rtl="0" fontAlgn="base">
        <a:spcBef>
          <a:spcPct val="0"/>
        </a:spcBef>
        <a:spcAft>
          <a:spcPct val="0"/>
        </a:spcAft>
        <a:defRPr sz="2800">
          <a:solidFill>
            <a:schemeClr val="tx1"/>
          </a:solidFill>
          <a:latin typeface="Arial" charset="0"/>
        </a:defRPr>
      </a:lvl9pPr>
    </p:titleStyle>
    <p:bodyStyle>
      <a:lvl1pPr marL="342865" indent="-342865" algn="l" rtl="0" eaLnBrk="0" fontAlgn="base" hangingPunct="0">
        <a:spcBef>
          <a:spcPct val="20000"/>
        </a:spcBef>
        <a:spcAft>
          <a:spcPct val="0"/>
        </a:spcAft>
        <a:buChar char="•"/>
        <a:defRPr sz="24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000">
          <a:solidFill>
            <a:schemeClr val="tx1"/>
          </a:solidFill>
          <a:latin typeface="+mn-lt"/>
        </a:defRPr>
      </a:lvl2pPr>
      <a:lvl3pPr marL="1142882" indent="-228577" algn="l" rtl="0" eaLnBrk="0" fontAlgn="base" hangingPunct="0">
        <a:spcBef>
          <a:spcPct val="20000"/>
        </a:spcBef>
        <a:spcAft>
          <a:spcPct val="0"/>
        </a:spcAft>
        <a:buChar char="•"/>
        <a:defRPr sz="24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a:solidFill>
            <a:schemeClr val="tx1"/>
          </a:solidFill>
          <a:latin typeface="+mn-lt"/>
        </a:defRPr>
      </a:lvl6pPr>
      <a:lvl7pPr marL="2971492" indent="-228577" algn="l" rtl="0" fontAlgn="base">
        <a:spcBef>
          <a:spcPct val="20000"/>
        </a:spcBef>
        <a:spcAft>
          <a:spcPct val="0"/>
        </a:spcAft>
        <a:buChar char="»"/>
        <a:defRPr>
          <a:solidFill>
            <a:schemeClr val="tx1"/>
          </a:solidFill>
          <a:latin typeface="+mn-lt"/>
        </a:defRPr>
      </a:lvl7pPr>
      <a:lvl8pPr marL="3428645" indent="-228577" algn="l" rtl="0" fontAlgn="base">
        <a:spcBef>
          <a:spcPct val="20000"/>
        </a:spcBef>
        <a:spcAft>
          <a:spcPct val="0"/>
        </a:spcAft>
        <a:buChar char="»"/>
        <a:defRPr>
          <a:solidFill>
            <a:schemeClr val="tx1"/>
          </a:solidFill>
          <a:latin typeface="+mn-lt"/>
        </a:defRPr>
      </a:lvl8pPr>
      <a:lvl9pPr marL="3885797" indent="-228577" algn="l" rtl="0" fontAlgn="base">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4613" y="74613"/>
            <a:ext cx="8990012" cy="1166812"/>
          </a:xfrm>
          <a:prstGeom prst="rect">
            <a:avLst/>
          </a:prstGeom>
          <a:solidFill>
            <a:srgbClr val="013159"/>
          </a:solidFill>
          <a:ln w="9525">
            <a:noFill/>
            <a:miter lim="800000"/>
            <a:headEnd/>
            <a:tailEnd/>
          </a:ln>
        </p:spPr>
        <p:txBody>
          <a:bodyPr wrap="none" lIns="91430" tIns="45715" rIns="91430" bIns="45715" anchor="ctr"/>
          <a:lstStyle/>
          <a:p>
            <a:pPr>
              <a:defRPr/>
            </a:pPr>
            <a:endParaRPr lang="en-GB">
              <a:solidFill>
                <a:srgbClr val="000000"/>
              </a:solidFill>
            </a:endParaRPr>
          </a:p>
        </p:txBody>
      </p:sp>
      <p:sp>
        <p:nvSpPr>
          <p:cNvPr id="4099" name="Rectangle 3"/>
          <p:cNvSpPr>
            <a:spLocks noGrp="1" noChangeArrowheads="1"/>
          </p:cNvSpPr>
          <p:nvPr>
            <p:ph type="title"/>
          </p:nvPr>
        </p:nvSpPr>
        <p:spPr bwMode="auto">
          <a:xfrm>
            <a:off x="250826" y="173038"/>
            <a:ext cx="5902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996" tIns="45715" rIns="91430" bIns="45715" numCol="1" anchor="b" anchorCtr="0" compatLnSpc="1">
            <a:prstTxWarp prst="textNoShape">
              <a:avLst/>
            </a:prstTxWarp>
          </a:bodyPr>
          <a:lstStyle/>
          <a:p>
            <a:pPr lvl="0"/>
            <a:r>
              <a:rPr lang="en-GB" altLang="en-US" smtClean="0"/>
              <a:t>Click here now to edit Master title style</a:t>
            </a:r>
          </a:p>
        </p:txBody>
      </p:sp>
      <p:sp>
        <p:nvSpPr>
          <p:cNvPr id="4100" name="Rectangle 4"/>
          <p:cNvSpPr>
            <a:spLocks noGrp="1" noChangeArrowheads="1"/>
          </p:cNvSpPr>
          <p:nvPr>
            <p:ph type="body" idx="1"/>
          </p:nvPr>
        </p:nvSpPr>
        <p:spPr bwMode="auto">
          <a:xfrm>
            <a:off x="246063" y="1485900"/>
            <a:ext cx="864711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4101" name="Picture 5" descr="Cleaned up white w transparent - clear space for p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9975" y="74614"/>
            <a:ext cx="29162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31457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153" algn="l" rtl="0" fontAlgn="base">
        <a:spcBef>
          <a:spcPct val="0"/>
        </a:spcBef>
        <a:spcAft>
          <a:spcPct val="0"/>
        </a:spcAft>
        <a:defRPr sz="2800">
          <a:solidFill>
            <a:schemeClr val="bg1"/>
          </a:solidFill>
          <a:latin typeface="Arial" charset="0"/>
        </a:defRPr>
      </a:lvl6pPr>
      <a:lvl7pPr marL="914305" algn="l" rtl="0" fontAlgn="base">
        <a:spcBef>
          <a:spcPct val="0"/>
        </a:spcBef>
        <a:spcAft>
          <a:spcPct val="0"/>
        </a:spcAft>
        <a:defRPr sz="2800">
          <a:solidFill>
            <a:schemeClr val="bg1"/>
          </a:solidFill>
          <a:latin typeface="Arial" charset="0"/>
        </a:defRPr>
      </a:lvl7pPr>
      <a:lvl8pPr marL="1371458" algn="l" rtl="0" fontAlgn="base">
        <a:spcBef>
          <a:spcPct val="0"/>
        </a:spcBef>
        <a:spcAft>
          <a:spcPct val="0"/>
        </a:spcAft>
        <a:defRPr sz="2800">
          <a:solidFill>
            <a:schemeClr val="bg1"/>
          </a:solidFill>
          <a:latin typeface="Arial" charset="0"/>
        </a:defRPr>
      </a:lvl8pPr>
      <a:lvl9pPr marL="1828610" algn="l" rtl="0" fontAlgn="base">
        <a:spcBef>
          <a:spcPct val="0"/>
        </a:spcBef>
        <a:spcAft>
          <a:spcPct val="0"/>
        </a:spcAft>
        <a:defRPr sz="2800">
          <a:solidFill>
            <a:schemeClr val="bg1"/>
          </a:solidFill>
          <a:latin typeface="Arial" charset="0"/>
        </a:defRPr>
      </a:lvl9pPr>
    </p:titleStyle>
    <p:bodyStyle>
      <a:lvl1pPr marL="342865" indent="-342865" algn="l" rtl="0" eaLnBrk="0" fontAlgn="base" hangingPunct="0">
        <a:spcBef>
          <a:spcPct val="20000"/>
        </a:spcBef>
        <a:spcAft>
          <a:spcPct val="0"/>
        </a:spcAft>
        <a:buChar char="•"/>
        <a:defRPr sz="24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000">
          <a:solidFill>
            <a:schemeClr val="tx1"/>
          </a:solidFill>
          <a:latin typeface="+mn-lt"/>
        </a:defRPr>
      </a:lvl2pPr>
      <a:lvl3pPr marL="1142882" indent="-228577" algn="l" rtl="0" eaLnBrk="0" fontAlgn="base" hangingPunct="0">
        <a:spcBef>
          <a:spcPct val="20000"/>
        </a:spcBef>
        <a:spcAft>
          <a:spcPct val="0"/>
        </a:spcAft>
        <a:buChar char="•"/>
        <a:defRPr sz="20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a:solidFill>
            <a:schemeClr val="tx1"/>
          </a:solidFill>
          <a:latin typeface="+mn-lt"/>
        </a:defRPr>
      </a:lvl6pPr>
      <a:lvl7pPr marL="2971492" indent="-228577" algn="l" rtl="0" fontAlgn="base">
        <a:spcBef>
          <a:spcPct val="20000"/>
        </a:spcBef>
        <a:spcAft>
          <a:spcPct val="0"/>
        </a:spcAft>
        <a:buChar char="»"/>
        <a:defRPr>
          <a:solidFill>
            <a:schemeClr val="tx1"/>
          </a:solidFill>
          <a:latin typeface="+mn-lt"/>
        </a:defRPr>
      </a:lvl7pPr>
      <a:lvl8pPr marL="3428645" indent="-228577" algn="l" rtl="0" fontAlgn="base">
        <a:spcBef>
          <a:spcPct val="20000"/>
        </a:spcBef>
        <a:spcAft>
          <a:spcPct val="0"/>
        </a:spcAft>
        <a:buChar char="»"/>
        <a:defRPr>
          <a:solidFill>
            <a:schemeClr val="tx1"/>
          </a:solidFill>
          <a:latin typeface="+mn-lt"/>
        </a:defRPr>
      </a:lvl8pPr>
      <a:lvl9pPr marL="3885797" indent="-228577" algn="l" rtl="0" fontAlgn="base">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246064" y="250824"/>
            <a:ext cx="8651875" cy="5443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5" name="Picture 3" descr="Cleaned up black w transparent - clear space small for ppt"/>
          <p:cNvPicPr>
            <a:picLocks noChangeAspect="1" noChangeArrowheads="1"/>
          </p:cNvPicPr>
          <p:nvPr/>
        </p:nvPicPr>
        <p:blipFill>
          <a:blip r:embed="rId8" cstate="print"/>
          <a:srcRect/>
          <a:stretch>
            <a:fillRect/>
          </a:stretch>
        </p:blipFill>
        <p:spPr bwMode="auto">
          <a:xfrm>
            <a:off x="6235700" y="5699125"/>
            <a:ext cx="2908300" cy="1158875"/>
          </a:xfrm>
          <a:prstGeom prst="rect">
            <a:avLst/>
          </a:prstGeom>
          <a:noFill/>
          <a:ln w="9525">
            <a:noFill/>
            <a:miter lim="800000"/>
            <a:headEnd/>
            <a:tailEnd/>
          </a:ln>
        </p:spPr>
      </p:pic>
    </p:spTree>
    <p:extLst>
      <p:ext uri="{BB962C8B-B14F-4D97-AF65-F5344CB8AC3E}">
        <p14:creationId xmlns:p14="http://schemas.microsoft.com/office/powerpoint/2010/main" val="1514450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246064" y="250824"/>
            <a:ext cx="8651875" cy="5443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5" name="Picture 3" descr="Cleaned up black w transparent - clear space small for ppt"/>
          <p:cNvPicPr>
            <a:picLocks noChangeAspect="1" noChangeArrowheads="1"/>
          </p:cNvPicPr>
          <p:nvPr/>
        </p:nvPicPr>
        <p:blipFill>
          <a:blip r:embed="rId8" cstate="print"/>
          <a:srcRect/>
          <a:stretch>
            <a:fillRect/>
          </a:stretch>
        </p:blipFill>
        <p:spPr bwMode="auto">
          <a:xfrm>
            <a:off x="6235700" y="5699125"/>
            <a:ext cx="2908300" cy="1158875"/>
          </a:xfrm>
          <a:prstGeom prst="rect">
            <a:avLst/>
          </a:prstGeom>
          <a:noFill/>
          <a:ln w="9525">
            <a:noFill/>
            <a:miter lim="800000"/>
            <a:headEnd/>
            <a:tailEnd/>
          </a:ln>
        </p:spPr>
      </p:pic>
    </p:spTree>
    <p:extLst>
      <p:ext uri="{BB962C8B-B14F-4D97-AF65-F5344CB8AC3E}">
        <p14:creationId xmlns:p14="http://schemas.microsoft.com/office/powerpoint/2010/main" val="292387865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166812"/>
          </a:xfrm>
          <a:prstGeom prst="rect">
            <a:avLst/>
          </a:prstGeom>
          <a:solidFill>
            <a:srgbClr val="890203"/>
          </a:solidFill>
          <a:ln w="9525">
            <a:noFill/>
            <a:miter lim="800000"/>
            <a:headEnd/>
            <a:tailEnd/>
          </a:ln>
        </p:spPr>
        <p:txBody>
          <a:bodyPr wrap="none" anchor="ct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250825" y="100800"/>
            <a:ext cx="5902325" cy="954087"/>
          </a:xfrm>
          <a:prstGeom prst="rect">
            <a:avLst/>
          </a:prstGeom>
          <a:noFill/>
          <a:ln w="9525">
            <a:noFill/>
            <a:miter lim="800000"/>
            <a:headEnd/>
            <a:tailEnd/>
          </a:ln>
        </p:spPr>
        <p:txBody>
          <a:bodyPr vert="horz" wrap="square" lIns="36000" tIns="45720" rIns="91440" bIns="45720" numCol="1" anchor="b" anchorCtr="0" compatLnSpc="1">
            <a:prstTxWarp prst="textNoShape">
              <a:avLst/>
            </a:prstTxWarp>
          </a:bodyPr>
          <a:lstStyle/>
          <a:p>
            <a:pPr lvl="0"/>
            <a:r>
              <a:rPr lang="en-GB" smtClean="0"/>
              <a:t>Click here now to edit Master title style</a:t>
            </a:r>
          </a:p>
        </p:txBody>
      </p:sp>
      <p:sp>
        <p:nvSpPr>
          <p:cNvPr id="1028" name="Rectangle 4"/>
          <p:cNvSpPr>
            <a:spLocks noGrp="1" noChangeArrowheads="1"/>
          </p:cNvSpPr>
          <p:nvPr>
            <p:ph type="body" idx="1"/>
          </p:nvPr>
        </p:nvSpPr>
        <p:spPr bwMode="auto">
          <a:xfrm>
            <a:off x="246063" y="1485900"/>
            <a:ext cx="8647112"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5" descr="Cleaned up white w transparent - clear space for ppt"/>
          <p:cNvPicPr>
            <a:picLocks noChangeAspect="1" noChangeArrowheads="1"/>
          </p:cNvPicPr>
          <p:nvPr/>
        </p:nvPicPr>
        <p:blipFill>
          <a:blip r:embed="rId15" cstate="print"/>
          <a:srcRect/>
          <a:stretch>
            <a:fillRect/>
          </a:stretch>
        </p:blipFill>
        <p:spPr bwMode="auto">
          <a:xfrm>
            <a:off x="6149975" y="0"/>
            <a:ext cx="2916238" cy="1165225"/>
          </a:xfrm>
          <a:prstGeom prst="rect">
            <a:avLst/>
          </a:prstGeom>
          <a:noFill/>
          <a:ln w="9525">
            <a:noFill/>
            <a:miter lim="800000"/>
            <a:headEnd/>
            <a:tailEnd/>
          </a:ln>
        </p:spPr>
      </p:pic>
    </p:spTree>
    <p:extLst>
      <p:ext uri="{BB962C8B-B14F-4D97-AF65-F5344CB8AC3E}">
        <p14:creationId xmlns:p14="http://schemas.microsoft.com/office/powerpoint/2010/main" val="301987797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246064" y="250824"/>
            <a:ext cx="8651875" cy="5443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5" name="Picture 3" descr="Cleaned up black w transparent - clear space small for ppt"/>
          <p:cNvPicPr>
            <a:picLocks noChangeAspect="1" noChangeArrowheads="1"/>
          </p:cNvPicPr>
          <p:nvPr/>
        </p:nvPicPr>
        <p:blipFill>
          <a:blip r:embed="rId8" cstate="print"/>
          <a:srcRect/>
          <a:stretch>
            <a:fillRect/>
          </a:stretch>
        </p:blipFill>
        <p:spPr bwMode="auto">
          <a:xfrm>
            <a:off x="6235700" y="5699125"/>
            <a:ext cx="2908300" cy="1158875"/>
          </a:xfrm>
          <a:prstGeom prst="rect">
            <a:avLst/>
          </a:prstGeom>
          <a:noFill/>
          <a:ln w="9525">
            <a:noFill/>
            <a:miter lim="800000"/>
            <a:headEnd/>
            <a:tailEnd/>
          </a:ln>
        </p:spPr>
      </p:pic>
    </p:spTree>
    <p:extLst>
      <p:ext uri="{BB962C8B-B14F-4D97-AF65-F5344CB8AC3E}">
        <p14:creationId xmlns:p14="http://schemas.microsoft.com/office/powerpoint/2010/main" val="289243594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5.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0.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9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9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3188" y="2107505"/>
            <a:ext cx="6126060" cy="1202853"/>
          </a:xfrm>
        </p:spPr>
        <p:txBody>
          <a:bodyPr/>
          <a:lstStyle/>
          <a:p>
            <a:pPr algn="r"/>
            <a:r>
              <a:rPr lang="en-GB" sz="4000" dirty="0" smtClean="0"/>
              <a:t>Realising the potential of audit and feedback</a:t>
            </a:r>
            <a:endParaRPr lang="en-GB" sz="4000" dirty="0"/>
          </a:p>
        </p:txBody>
      </p:sp>
      <p:sp>
        <p:nvSpPr>
          <p:cNvPr id="3" name="Subtitle 3"/>
          <p:cNvSpPr>
            <a:spLocks noGrp="1"/>
          </p:cNvSpPr>
          <p:nvPr>
            <p:ph type="subTitle" idx="1"/>
          </p:nvPr>
        </p:nvSpPr>
        <p:spPr>
          <a:xfrm>
            <a:off x="3854370" y="5139159"/>
            <a:ext cx="4914878" cy="949125"/>
          </a:xfrm>
        </p:spPr>
        <p:txBody>
          <a:bodyPr/>
          <a:lstStyle/>
          <a:p>
            <a:pPr algn="r"/>
            <a:r>
              <a:rPr lang="en-GB" dirty="0" smtClean="0"/>
              <a:t>Robbie Foy</a:t>
            </a:r>
          </a:p>
          <a:p>
            <a:pPr algn="r"/>
            <a:r>
              <a:rPr lang="en-GB" dirty="0" smtClean="0"/>
              <a:t>May 2017</a:t>
            </a:r>
            <a:endParaRPr lang="en-GB" dirty="0"/>
          </a:p>
        </p:txBody>
      </p:sp>
    </p:spTree>
    <p:extLst>
      <p:ext uri="{BB962C8B-B14F-4D97-AF65-F5344CB8AC3E}">
        <p14:creationId xmlns:p14="http://schemas.microsoft.com/office/powerpoint/2010/main" val="85151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00800"/>
            <a:ext cx="6021638" cy="954087"/>
          </a:xfrm>
        </p:spPr>
        <p:txBody>
          <a:bodyPr/>
          <a:lstStyle/>
          <a:p>
            <a:r>
              <a:rPr lang="en-GB" dirty="0" smtClean="0"/>
              <a:t>QUIZ: </a:t>
            </a:r>
            <a:r>
              <a:rPr lang="en-GB" dirty="0"/>
              <a:t>What is the absolute effect </a:t>
            </a:r>
            <a:r>
              <a:rPr lang="en-GB" dirty="0" smtClean="0"/>
              <a:t>of A&amp;F </a:t>
            </a:r>
            <a:r>
              <a:rPr lang="en-GB" dirty="0"/>
              <a:t>in research settings</a:t>
            </a:r>
            <a:r>
              <a:rPr lang="en-GB" dirty="0" smtClean="0"/>
              <a:t>?</a:t>
            </a:r>
            <a:endParaRPr lang="en-GB" dirty="0"/>
          </a:p>
        </p:txBody>
      </p:sp>
      <p:sp>
        <p:nvSpPr>
          <p:cNvPr id="3" name="Content Placeholder 2"/>
          <p:cNvSpPr>
            <a:spLocks noGrp="1"/>
          </p:cNvSpPr>
          <p:nvPr>
            <p:ph idx="1"/>
          </p:nvPr>
        </p:nvSpPr>
        <p:spPr>
          <a:xfrm>
            <a:off x="246063" y="2117558"/>
            <a:ext cx="8647112" cy="4480092"/>
          </a:xfrm>
        </p:spPr>
        <p:txBody>
          <a:bodyPr/>
          <a:lstStyle/>
          <a:p>
            <a:pPr marL="0" indent="0" algn="ctr">
              <a:buNone/>
            </a:pPr>
            <a:r>
              <a:rPr lang="en-GB" sz="3200" dirty="0" smtClean="0"/>
              <a:t>&lt;=</a:t>
            </a:r>
            <a:r>
              <a:rPr lang="en-GB" sz="3200" dirty="0"/>
              <a:t>0</a:t>
            </a:r>
            <a:r>
              <a:rPr lang="en-GB" sz="3200" dirty="0" smtClean="0"/>
              <a:t>%</a:t>
            </a:r>
          </a:p>
          <a:p>
            <a:pPr marL="0" indent="0" algn="ctr">
              <a:buNone/>
            </a:pPr>
            <a:r>
              <a:rPr lang="en-GB" sz="3200" dirty="0" smtClean="0"/>
              <a:t>1-3%</a:t>
            </a:r>
          </a:p>
          <a:p>
            <a:pPr marL="0" indent="0" algn="ctr">
              <a:buNone/>
            </a:pPr>
            <a:r>
              <a:rPr lang="en-GB" sz="3200" dirty="0" smtClean="0"/>
              <a:t>4-6%</a:t>
            </a:r>
          </a:p>
          <a:p>
            <a:pPr marL="0" indent="0" algn="ctr">
              <a:buNone/>
            </a:pPr>
            <a:r>
              <a:rPr lang="en-GB" sz="3200" dirty="0" smtClean="0"/>
              <a:t>7-9%</a:t>
            </a:r>
          </a:p>
          <a:p>
            <a:pPr marL="0" indent="0" algn="ctr">
              <a:buNone/>
            </a:pPr>
            <a:r>
              <a:rPr lang="en-GB" sz="3200" dirty="0" smtClean="0"/>
              <a:t>&gt;</a:t>
            </a:r>
            <a:r>
              <a:rPr lang="en-GB" sz="3200" dirty="0"/>
              <a:t>10</a:t>
            </a:r>
            <a:r>
              <a:rPr lang="en-GB" sz="3200" dirty="0" smtClean="0"/>
              <a:t>%</a:t>
            </a:r>
          </a:p>
          <a:p>
            <a:pPr marL="0" indent="0" algn="ctr">
              <a:buNone/>
            </a:pPr>
            <a:endParaRPr lang="en-GB" sz="3200" dirty="0"/>
          </a:p>
          <a:p>
            <a:pPr marL="0" indent="0" algn="ctr">
              <a:buNone/>
            </a:pPr>
            <a:r>
              <a:rPr lang="en-GB" sz="3200" dirty="0" smtClean="0"/>
              <a:t>All of the above!</a:t>
            </a:r>
            <a:endParaRPr lang="en-GB" sz="3200" dirty="0"/>
          </a:p>
        </p:txBody>
      </p:sp>
    </p:spTree>
    <p:extLst>
      <p:ext uri="{BB962C8B-B14F-4D97-AF65-F5344CB8AC3E}">
        <p14:creationId xmlns:p14="http://schemas.microsoft.com/office/powerpoint/2010/main" val="3625426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and feedback</a:t>
            </a:r>
            <a:endParaRPr lang="en-GB" dirty="0"/>
          </a:p>
        </p:txBody>
      </p:sp>
      <p:sp>
        <p:nvSpPr>
          <p:cNvPr id="6" name="Content Placeholder 2"/>
          <p:cNvSpPr txBox="1">
            <a:spLocks/>
          </p:cNvSpPr>
          <p:nvPr/>
        </p:nvSpPr>
        <p:spPr bwMode="auto">
          <a:xfrm>
            <a:off x="4210050" y="1464470"/>
            <a:ext cx="4725606" cy="5225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lvl="1" indent="0">
              <a:buNone/>
            </a:pPr>
            <a:r>
              <a:rPr lang="en-US" altLang="en-US" kern="0" dirty="0" smtClean="0">
                <a:ea typeface="MS PGothic" pitchFamily="34" charset="-128"/>
                <a:cs typeface="Sansation"/>
              </a:rPr>
              <a:t>140 trials of audit and feedback      median absolute improvement +4% interquartile range +1% to +16%</a:t>
            </a:r>
          </a:p>
          <a:p>
            <a:pPr marL="0" lvl="1" indent="0">
              <a:buNone/>
            </a:pPr>
            <a:endParaRPr lang="en-US" altLang="en-US" kern="0" dirty="0" smtClean="0">
              <a:ea typeface="MS PGothic" pitchFamily="34" charset="-128"/>
              <a:cs typeface="Sansation"/>
            </a:endParaRPr>
          </a:p>
          <a:p>
            <a:pPr marL="0" lvl="1" indent="0">
              <a:buNone/>
            </a:pPr>
            <a:endParaRPr lang="en-GB" altLang="en-US" kern="0" dirty="0" smtClean="0"/>
          </a:p>
          <a:p>
            <a:pPr marL="0" lvl="1" indent="0" algn="r">
              <a:buNone/>
            </a:pPr>
            <a:r>
              <a:rPr lang="en-GB" altLang="en-US" sz="1400" kern="0" dirty="0" smtClean="0"/>
              <a:t>Ivers </a:t>
            </a:r>
            <a:r>
              <a:rPr lang="en-GB" altLang="en-US" sz="1400" kern="0" dirty="0"/>
              <a:t>et al</a:t>
            </a:r>
            <a:r>
              <a:rPr lang="en-GB" altLang="en-US" sz="1400" kern="0" dirty="0" smtClean="0"/>
              <a:t>. </a:t>
            </a:r>
            <a:r>
              <a:rPr lang="en-GB" altLang="en-US" sz="1400" kern="0" dirty="0"/>
              <a:t>Cochrane Database </a:t>
            </a:r>
            <a:endParaRPr lang="en-GB" altLang="en-US" sz="1400" kern="0" dirty="0" smtClean="0"/>
          </a:p>
          <a:p>
            <a:pPr marL="0" lvl="1" indent="0" algn="r">
              <a:buNone/>
            </a:pPr>
            <a:r>
              <a:rPr lang="en-GB" altLang="en-US" sz="1400" kern="0" dirty="0" smtClean="0"/>
              <a:t>of </a:t>
            </a:r>
            <a:r>
              <a:rPr lang="en-GB" altLang="en-US" sz="1400" kern="0" dirty="0"/>
              <a:t>Systematic Reviews </a:t>
            </a:r>
            <a:r>
              <a:rPr lang="en-GB" altLang="en-US" sz="1400" kern="0" dirty="0" smtClean="0"/>
              <a:t>2012</a:t>
            </a:r>
            <a:endParaRPr lang="en-US" altLang="en-US" sz="1400" kern="0" dirty="0" smtClean="0"/>
          </a:p>
        </p:txBody>
      </p:sp>
      <p:pic>
        <p:nvPicPr>
          <p:cNvPr id="3" name="Picture 2"/>
          <p:cNvPicPr>
            <a:picLocks noChangeAspect="1"/>
          </p:cNvPicPr>
          <p:nvPr/>
        </p:nvPicPr>
        <p:blipFill>
          <a:blip r:embed="rId3"/>
          <a:stretch>
            <a:fillRect/>
          </a:stretch>
        </p:blipFill>
        <p:spPr>
          <a:xfrm>
            <a:off x="250825" y="1464470"/>
            <a:ext cx="3566469" cy="2328874"/>
          </a:xfrm>
          <a:prstGeom prst="rect">
            <a:avLst/>
          </a:prstGeom>
        </p:spPr>
      </p:pic>
    </p:spTree>
    <p:extLst>
      <p:ext uri="{BB962C8B-B14F-4D97-AF65-F5344CB8AC3E}">
        <p14:creationId xmlns:p14="http://schemas.microsoft.com/office/powerpoint/2010/main" val="272800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and feedback</a:t>
            </a:r>
            <a:endParaRPr lang="en-GB" dirty="0"/>
          </a:p>
        </p:txBody>
      </p:sp>
      <p:sp>
        <p:nvSpPr>
          <p:cNvPr id="6" name="Content Placeholder 2"/>
          <p:cNvSpPr txBox="1">
            <a:spLocks/>
          </p:cNvSpPr>
          <p:nvPr/>
        </p:nvSpPr>
        <p:spPr bwMode="auto">
          <a:xfrm>
            <a:off x="4210050" y="1464470"/>
            <a:ext cx="4725606" cy="5225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lvl="1" indent="0">
              <a:buFontTx/>
              <a:buNone/>
            </a:pPr>
            <a:r>
              <a:rPr lang="en-US" altLang="en-US" kern="0" dirty="0" smtClean="0">
                <a:solidFill>
                  <a:srgbClr val="000000"/>
                </a:solidFill>
                <a:ea typeface="MS PGothic" pitchFamily="34" charset="-128"/>
                <a:cs typeface="Sansation"/>
              </a:rPr>
              <a:t>140 trials of audit and feedback      median absolute improvement +4% interquartile range +1% to +16%</a:t>
            </a:r>
          </a:p>
          <a:p>
            <a:pPr marL="0" lvl="1" indent="0">
              <a:buFontTx/>
              <a:buNone/>
            </a:pPr>
            <a:endParaRPr lang="en-US" altLang="en-US" kern="0" dirty="0" smtClean="0">
              <a:solidFill>
                <a:srgbClr val="000000"/>
              </a:solidFill>
              <a:ea typeface="MS PGothic" pitchFamily="34" charset="-128"/>
              <a:cs typeface="Sansation"/>
            </a:endParaRPr>
          </a:p>
          <a:p>
            <a:pPr marL="0" lvl="1" indent="0">
              <a:buFontTx/>
              <a:buNone/>
            </a:pPr>
            <a:r>
              <a:rPr lang="en-US" altLang="en-US" kern="0" dirty="0" smtClean="0">
                <a:solidFill>
                  <a:srgbClr val="000000"/>
                </a:solidFill>
                <a:ea typeface="MS PGothic" pitchFamily="34" charset="-128"/>
                <a:cs typeface="Sansation"/>
              </a:rPr>
              <a:t>Larger effects if:</a:t>
            </a:r>
          </a:p>
          <a:p>
            <a:pPr marL="342900" lvl="1" indent="-342900">
              <a:buFont typeface="Arial" panose="020B0604020202020204" pitchFamily="34" charset="0"/>
              <a:buChar char="•"/>
            </a:pPr>
            <a:r>
              <a:rPr lang="en-US" altLang="en-US" kern="0" dirty="0" smtClean="0">
                <a:solidFill>
                  <a:srgbClr val="000000"/>
                </a:solidFill>
                <a:ea typeface="MS PGothic" pitchFamily="34" charset="-128"/>
                <a:cs typeface="Sansation"/>
              </a:rPr>
              <a:t>Baseline compliance low</a:t>
            </a:r>
          </a:p>
          <a:p>
            <a:pPr marL="342900" lvl="1" indent="-342900">
              <a:buFont typeface="Arial" panose="020B0604020202020204" pitchFamily="34" charset="0"/>
              <a:buChar char="•"/>
            </a:pPr>
            <a:r>
              <a:rPr lang="en-US" altLang="en-US" kern="0" dirty="0">
                <a:solidFill>
                  <a:srgbClr val="000000"/>
                </a:solidFill>
              </a:rPr>
              <a:t>S</a:t>
            </a:r>
            <a:r>
              <a:rPr lang="en-US" altLang="en-US" kern="0" dirty="0" smtClean="0">
                <a:solidFill>
                  <a:srgbClr val="000000"/>
                </a:solidFill>
              </a:rPr>
              <a:t>ource a supervisor or colleague</a:t>
            </a:r>
          </a:p>
          <a:p>
            <a:pPr marL="342900" lvl="1" indent="-342900">
              <a:buFont typeface="Arial" panose="020B0604020202020204" pitchFamily="34" charset="0"/>
              <a:buChar char="•"/>
            </a:pPr>
            <a:r>
              <a:rPr lang="en-US" altLang="en-US" kern="0" dirty="0" smtClean="0">
                <a:solidFill>
                  <a:srgbClr val="000000"/>
                </a:solidFill>
              </a:rPr>
              <a:t>Feedback provided more than once</a:t>
            </a:r>
          </a:p>
          <a:p>
            <a:pPr marL="342900" lvl="1" indent="-342900">
              <a:buFont typeface="Arial" panose="020B0604020202020204" pitchFamily="34" charset="0"/>
              <a:buChar char="•"/>
            </a:pPr>
            <a:r>
              <a:rPr lang="en-US" altLang="en-US" kern="0" dirty="0" smtClean="0">
                <a:solidFill>
                  <a:srgbClr val="000000"/>
                </a:solidFill>
              </a:rPr>
              <a:t>Feedback delivered in both verbal and written formats</a:t>
            </a:r>
          </a:p>
          <a:p>
            <a:pPr marL="342900" lvl="1" indent="-342900">
              <a:buFont typeface="Arial" panose="020B0604020202020204" pitchFamily="34" charset="0"/>
              <a:buChar char="•"/>
            </a:pPr>
            <a:r>
              <a:rPr lang="en-US" altLang="en-US" kern="0" dirty="0" smtClean="0">
                <a:solidFill>
                  <a:srgbClr val="000000"/>
                </a:solidFill>
              </a:rPr>
              <a:t>Feedback included both explicit targets and an action plan</a:t>
            </a:r>
          </a:p>
          <a:p>
            <a:pPr marL="0" lvl="1" indent="0">
              <a:buFontTx/>
              <a:buNone/>
            </a:pPr>
            <a:endParaRPr lang="en-GB" altLang="en-US" kern="0" dirty="0" smtClean="0">
              <a:solidFill>
                <a:srgbClr val="000000"/>
              </a:solidFill>
            </a:endParaRPr>
          </a:p>
          <a:p>
            <a:pPr marL="0" lvl="1" indent="0" algn="r">
              <a:buFontTx/>
              <a:buNone/>
            </a:pPr>
            <a:r>
              <a:rPr lang="en-GB" altLang="en-US" sz="1400" kern="0" dirty="0" smtClean="0">
                <a:solidFill>
                  <a:srgbClr val="000000"/>
                </a:solidFill>
              </a:rPr>
              <a:t>Ivers </a:t>
            </a:r>
            <a:r>
              <a:rPr lang="en-GB" altLang="en-US" sz="1400" kern="0" dirty="0">
                <a:solidFill>
                  <a:srgbClr val="000000"/>
                </a:solidFill>
              </a:rPr>
              <a:t>et al</a:t>
            </a:r>
            <a:r>
              <a:rPr lang="en-GB" altLang="en-US" sz="1400" kern="0" dirty="0" smtClean="0">
                <a:solidFill>
                  <a:srgbClr val="000000"/>
                </a:solidFill>
              </a:rPr>
              <a:t>. </a:t>
            </a:r>
            <a:r>
              <a:rPr lang="en-GB" altLang="en-US" sz="1400" kern="0" dirty="0">
                <a:solidFill>
                  <a:srgbClr val="000000"/>
                </a:solidFill>
              </a:rPr>
              <a:t>Cochrane Database </a:t>
            </a:r>
            <a:endParaRPr lang="en-GB" altLang="en-US" sz="1400" kern="0" dirty="0" smtClean="0">
              <a:solidFill>
                <a:srgbClr val="000000"/>
              </a:solidFill>
            </a:endParaRPr>
          </a:p>
          <a:p>
            <a:pPr marL="0" lvl="1" indent="0" algn="r">
              <a:buFontTx/>
              <a:buNone/>
            </a:pPr>
            <a:r>
              <a:rPr lang="en-GB" altLang="en-US" sz="1400" kern="0" dirty="0" smtClean="0">
                <a:solidFill>
                  <a:srgbClr val="000000"/>
                </a:solidFill>
              </a:rPr>
              <a:t>of </a:t>
            </a:r>
            <a:r>
              <a:rPr lang="en-GB" altLang="en-US" sz="1400" kern="0" dirty="0">
                <a:solidFill>
                  <a:srgbClr val="000000"/>
                </a:solidFill>
              </a:rPr>
              <a:t>Systematic Reviews </a:t>
            </a:r>
            <a:r>
              <a:rPr lang="en-GB" altLang="en-US" sz="1400" kern="0" dirty="0" smtClean="0">
                <a:solidFill>
                  <a:srgbClr val="000000"/>
                </a:solidFill>
              </a:rPr>
              <a:t>2012</a:t>
            </a:r>
            <a:endParaRPr lang="en-US" altLang="en-US" sz="1400" kern="0" dirty="0" smtClean="0">
              <a:solidFill>
                <a:srgbClr val="000000"/>
              </a:solidFill>
            </a:endParaRPr>
          </a:p>
        </p:txBody>
      </p:sp>
      <p:pic>
        <p:nvPicPr>
          <p:cNvPr id="3" name="Picture 2"/>
          <p:cNvPicPr>
            <a:picLocks noChangeAspect="1"/>
          </p:cNvPicPr>
          <p:nvPr/>
        </p:nvPicPr>
        <p:blipFill>
          <a:blip r:embed="rId3"/>
          <a:stretch>
            <a:fillRect/>
          </a:stretch>
        </p:blipFill>
        <p:spPr>
          <a:xfrm>
            <a:off x="250825" y="1558507"/>
            <a:ext cx="3566469" cy="2328874"/>
          </a:xfrm>
          <a:prstGeom prst="rect">
            <a:avLst/>
          </a:prstGeom>
        </p:spPr>
      </p:pic>
    </p:spTree>
    <p:extLst>
      <p:ext uri="{BB962C8B-B14F-4D97-AF65-F5344CB8AC3E}">
        <p14:creationId xmlns:p14="http://schemas.microsoft.com/office/powerpoint/2010/main" val="176933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 for optimising the effectiveness of A&amp;F</a:t>
            </a:r>
            <a:endParaRPr lang="en-GB" dirty="0"/>
          </a:p>
        </p:txBody>
      </p:sp>
      <p:pic>
        <p:nvPicPr>
          <p:cNvPr id="4" name="Picture 3"/>
          <p:cNvPicPr>
            <a:picLocks noChangeAspect="1"/>
          </p:cNvPicPr>
          <p:nvPr/>
        </p:nvPicPr>
        <p:blipFill>
          <a:blip r:embed="rId2"/>
          <a:stretch>
            <a:fillRect/>
          </a:stretch>
        </p:blipFill>
        <p:spPr>
          <a:xfrm>
            <a:off x="685463" y="2169368"/>
            <a:ext cx="7773074" cy="3834716"/>
          </a:xfrm>
          <a:prstGeom prst="rect">
            <a:avLst/>
          </a:prstGeom>
        </p:spPr>
      </p:pic>
    </p:spTree>
    <p:extLst>
      <p:ext uri="{BB962C8B-B14F-4D97-AF65-F5344CB8AC3E}">
        <p14:creationId xmlns:p14="http://schemas.microsoft.com/office/powerpoint/2010/main" val="2944631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optimising the effectiveness of A&amp;F</a:t>
            </a:r>
          </a:p>
        </p:txBody>
      </p:sp>
      <p:sp>
        <p:nvSpPr>
          <p:cNvPr id="3" name="Content Placeholder 2"/>
          <p:cNvSpPr>
            <a:spLocks noGrp="1"/>
          </p:cNvSpPr>
          <p:nvPr>
            <p:ph idx="1"/>
          </p:nvPr>
        </p:nvSpPr>
        <p:spPr/>
        <p:txBody>
          <a:bodyPr/>
          <a:lstStyle/>
          <a:p>
            <a:pPr marL="0" indent="0">
              <a:buNone/>
            </a:pPr>
            <a:r>
              <a:rPr lang="en-GB" b="1" dirty="0"/>
              <a:t>Nature of the desired </a:t>
            </a:r>
            <a:r>
              <a:rPr lang="en-GB" b="1" dirty="0" smtClean="0"/>
              <a:t>action</a:t>
            </a:r>
          </a:p>
          <a:p>
            <a:pPr marL="0" indent="0">
              <a:buNone/>
            </a:pPr>
            <a:endParaRPr lang="en-GB" dirty="0" smtClean="0"/>
          </a:p>
          <a:p>
            <a:r>
              <a:rPr lang="en-GB" dirty="0" smtClean="0"/>
              <a:t>Recommend </a:t>
            </a:r>
            <a:r>
              <a:rPr lang="en-GB" dirty="0"/>
              <a:t>actions that are consistent with established goals and priorities</a:t>
            </a:r>
          </a:p>
          <a:p>
            <a:r>
              <a:rPr lang="en-GB" dirty="0" smtClean="0"/>
              <a:t>Recommend </a:t>
            </a:r>
            <a:r>
              <a:rPr lang="en-GB" dirty="0"/>
              <a:t>actions that can improve and are under the recipient's control</a:t>
            </a:r>
          </a:p>
          <a:p>
            <a:r>
              <a:rPr lang="en-GB" dirty="0" smtClean="0"/>
              <a:t>Recommend </a:t>
            </a:r>
            <a:r>
              <a:rPr lang="en-GB" dirty="0"/>
              <a:t>specific actions</a:t>
            </a:r>
          </a:p>
          <a:p>
            <a:endParaRPr lang="en-GB" dirty="0" smtClean="0"/>
          </a:p>
          <a:p>
            <a:endParaRPr lang="en-GB" dirty="0"/>
          </a:p>
          <a:p>
            <a:endParaRPr lang="en-GB" dirty="0"/>
          </a:p>
        </p:txBody>
      </p:sp>
    </p:spTree>
    <p:extLst>
      <p:ext uri="{BB962C8B-B14F-4D97-AF65-F5344CB8AC3E}">
        <p14:creationId xmlns:p14="http://schemas.microsoft.com/office/powerpoint/2010/main" val="178848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optimising the effectiveness of A&amp;F</a:t>
            </a:r>
          </a:p>
        </p:txBody>
      </p:sp>
      <p:sp>
        <p:nvSpPr>
          <p:cNvPr id="3" name="Content Placeholder 2"/>
          <p:cNvSpPr>
            <a:spLocks noGrp="1"/>
          </p:cNvSpPr>
          <p:nvPr>
            <p:ph idx="1"/>
          </p:nvPr>
        </p:nvSpPr>
        <p:spPr/>
        <p:txBody>
          <a:bodyPr/>
          <a:lstStyle/>
          <a:p>
            <a:pPr marL="0" indent="0">
              <a:buNone/>
            </a:pPr>
            <a:r>
              <a:rPr lang="en-GB" b="1" dirty="0"/>
              <a:t>Nature of the data available for </a:t>
            </a:r>
            <a:r>
              <a:rPr lang="en-GB" b="1" dirty="0" smtClean="0"/>
              <a:t>feedback</a:t>
            </a:r>
          </a:p>
          <a:p>
            <a:pPr marL="0" indent="0">
              <a:buNone/>
            </a:pPr>
            <a:endParaRPr lang="en-GB" dirty="0" smtClean="0"/>
          </a:p>
          <a:p>
            <a:r>
              <a:rPr lang="en-GB" dirty="0" smtClean="0"/>
              <a:t>Provide </a:t>
            </a:r>
            <a:r>
              <a:rPr lang="en-GB" dirty="0"/>
              <a:t>multiple instances of feedback</a:t>
            </a:r>
          </a:p>
          <a:p>
            <a:r>
              <a:rPr lang="en-GB" dirty="0" smtClean="0"/>
              <a:t>Provide </a:t>
            </a:r>
            <a:r>
              <a:rPr lang="en-GB" dirty="0"/>
              <a:t>feedback as soon as possible and at a frequency informed by the number of new patient cases</a:t>
            </a:r>
          </a:p>
          <a:p>
            <a:r>
              <a:rPr lang="en-GB" dirty="0" smtClean="0"/>
              <a:t>Provide </a:t>
            </a:r>
            <a:r>
              <a:rPr lang="en-GB" dirty="0"/>
              <a:t>individual (e.g. practitioner specific) rather than general data</a:t>
            </a:r>
          </a:p>
          <a:p>
            <a:r>
              <a:rPr lang="en-GB" dirty="0" smtClean="0"/>
              <a:t>Choose </a:t>
            </a:r>
            <a:r>
              <a:rPr lang="en-GB" dirty="0"/>
              <a:t>comparators that reinforce desired behaviour change</a:t>
            </a:r>
          </a:p>
          <a:p>
            <a:endParaRPr lang="en-GB" dirty="0" smtClean="0"/>
          </a:p>
          <a:p>
            <a:endParaRPr lang="en-GB" dirty="0"/>
          </a:p>
          <a:p>
            <a:endParaRPr lang="en-GB" dirty="0"/>
          </a:p>
        </p:txBody>
      </p:sp>
    </p:spTree>
    <p:extLst>
      <p:ext uri="{BB962C8B-B14F-4D97-AF65-F5344CB8AC3E}">
        <p14:creationId xmlns:p14="http://schemas.microsoft.com/office/powerpoint/2010/main" val="279917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optimising the effectiveness of A&amp;F</a:t>
            </a:r>
          </a:p>
        </p:txBody>
      </p:sp>
      <p:sp>
        <p:nvSpPr>
          <p:cNvPr id="3" name="Content Placeholder 2"/>
          <p:cNvSpPr>
            <a:spLocks noGrp="1"/>
          </p:cNvSpPr>
          <p:nvPr>
            <p:ph idx="1"/>
          </p:nvPr>
        </p:nvSpPr>
        <p:spPr/>
        <p:txBody>
          <a:bodyPr/>
          <a:lstStyle/>
          <a:p>
            <a:pPr marL="0" indent="0">
              <a:buNone/>
            </a:pPr>
            <a:r>
              <a:rPr lang="en-GB" b="1" dirty="0"/>
              <a:t>Feedback </a:t>
            </a:r>
            <a:r>
              <a:rPr lang="en-GB" b="1" dirty="0" smtClean="0"/>
              <a:t>display</a:t>
            </a:r>
          </a:p>
          <a:p>
            <a:pPr marL="0" indent="0">
              <a:buNone/>
            </a:pPr>
            <a:endParaRPr lang="en-GB" dirty="0" smtClean="0"/>
          </a:p>
          <a:p>
            <a:r>
              <a:rPr lang="en-GB" dirty="0" smtClean="0"/>
              <a:t>Closely </a:t>
            </a:r>
            <a:r>
              <a:rPr lang="en-GB" dirty="0"/>
              <a:t>link the visual display and summary message</a:t>
            </a:r>
          </a:p>
          <a:p>
            <a:r>
              <a:rPr lang="en-GB" dirty="0" smtClean="0"/>
              <a:t>Provide </a:t>
            </a:r>
            <a:r>
              <a:rPr lang="en-GB" dirty="0"/>
              <a:t>feedback in more than one way </a:t>
            </a:r>
          </a:p>
          <a:p>
            <a:r>
              <a:rPr lang="en-GB" dirty="0" smtClean="0"/>
              <a:t>Minimize </a:t>
            </a:r>
            <a:r>
              <a:rPr lang="en-GB" dirty="0"/>
              <a:t>extraneous cognitive load for feedback recipients</a:t>
            </a:r>
          </a:p>
          <a:p>
            <a:endParaRPr lang="en-GB" dirty="0" smtClean="0"/>
          </a:p>
          <a:p>
            <a:endParaRPr lang="en-GB" dirty="0"/>
          </a:p>
          <a:p>
            <a:endParaRPr lang="en-GB" dirty="0"/>
          </a:p>
        </p:txBody>
      </p:sp>
    </p:spTree>
    <p:extLst>
      <p:ext uri="{BB962C8B-B14F-4D97-AF65-F5344CB8AC3E}">
        <p14:creationId xmlns:p14="http://schemas.microsoft.com/office/powerpoint/2010/main" val="421509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optimising the effectiveness of A&amp;F</a:t>
            </a:r>
          </a:p>
        </p:txBody>
      </p:sp>
      <p:sp>
        <p:nvSpPr>
          <p:cNvPr id="3" name="Content Placeholder 2"/>
          <p:cNvSpPr>
            <a:spLocks noGrp="1"/>
          </p:cNvSpPr>
          <p:nvPr>
            <p:ph idx="1"/>
          </p:nvPr>
        </p:nvSpPr>
        <p:spPr/>
        <p:txBody>
          <a:bodyPr/>
          <a:lstStyle/>
          <a:p>
            <a:pPr marL="0" indent="0">
              <a:buNone/>
            </a:pPr>
            <a:r>
              <a:rPr lang="en-GB" b="1" dirty="0"/>
              <a:t>Delivering the feedback </a:t>
            </a:r>
            <a:r>
              <a:rPr lang="en-GB" b="1" dirty="0" smtClean="0"/>
              <a:t>intervention</a:t>
            </a:r>
          </a:p>
          <a:p>
            <a:pPr marL="0" indent="0">
              <a:buNone/>
            </a:pPr>
            <a:endParaRPr lang="en-GB" dirty="0" smtClean="0"/>
          </a:p>
          <a:p>
            <a:r>
              <a:rPr lang="en-GB" dirty="0" smtClean="0"/>
              <a:t>Address </a:t>
            </a:r>
            <a:r>
              <a:rPr lang="en-GB" dirty="0"/>
              <a:t>barriers to feedback use</a:t>
            </a:r>
          </a:p>
          <a:p>
            <a:r>
              <a:rPr lang="en-GB" dirty="0" smtClean="0"/>
              <a:t>Provide </a:t>
            </a:r>
            <a:r>
              <a:rPr lang="en-GB" dirty="0"/>
              <a:t>short, actionable messages followed by optional detail</a:t>
            </a:r>
          </a:p>
          <a:p>
            <a:r>
              <a:rPr lang="en-GB" dirty="0" smtClean="0"/>
              <a:t>Address </a:t>
            </a:r>
            <a:r>
              <a:rPr lang="en-GB" dirty="0"/>
              <a:t>credibility of the information</a:t>
            </a:r>
          </a:p>
          <a:p>
            <a:r>
              <a:rPr lang="en-GB" dirty="0" smtClean="0"/>
              <a:t>Prevent </a:t>
            </a:r>
            <a:r>
              <a:rPr lang="en-GB" dirty="0"/>
              <a:t>defensive reactions to feedback</a:t>
            </a:r>
          </a:p>
          <a:p>
            <a:r>
              <a:rPr lang="en-GB" dirty="0" smtClean="0"/>
              <a:t>Construct </a:t>
            </a:r>
            <a:r>
              <a:rPr lang="en-GB" dirty="0"/>
              <a:t>feedback through social interaction </a:t>
            </a:r>
          </a:p>
          <a:p>
            <a:endParaRPr lang="en-GB" dirty="0" smtClean="0"/>
          </a:p>
          <a:p>
            <a:endParaRPr lang="en-GB" dirty="0"/>
          </a:p>
          <a:p>
            <a:endParaRPr lang="en-GB" dirty="0"/>
          </a:p>
        </p:txBody>
      </p:sp>
    </p:spTree>
    <p:extLst>
      <p:ext uri="{BB962C8B-B14F-4D97-AF65-F5344CB8AC3E}">
        <p14:creationId xmlns:p14="http://schemas.microsoft.com/office/powerpoint/2010/main" val="78918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2107506"/>
            <a:ext cx="6040335" cy="821432"/>
          </a:xfrm>
        </p:spPr>
        <p:txBody>
          <a:bodyPr/>
          <a:lstStyle/>
          <a:p>
            <a:pPr algn="r"/>
            <a:r>
              <a:rPr lang="en-GB" sz="4000" dirty="0"/>
              <a:t>Realising the </a:t>
            </a:r>
            <a:r>
              <a:rPr lang="en-GB" sz="4000" dirty="0" smtClean="0"/>
              <a:t>potential </a:t>
            </a:r>
            <a:r>
              <a:rPr lang="en-GB" sz="4000" dirty="0"/>
              <a:t>of audit and feedback</a:t>
            </a:r>
          </a:p>
        </p:txBody>
      </p:sp>
      <p:sp>
        <p:nvSpPr>
          <p:cNvPr id="4" name="Subtitle 3"/>
          <p:cNvSpPr>
            <a:spLocks noGrp="1"/>
          </p:cNvSpPr>
          <p:nvPr>
            <p:ph type="subTitle" idx="1"/>
          </p:nvPr>
        </p:nvSpPr>
        <p:spPr>
          <a:xfrm>
            <a:off x="212726" y="3808566"/>
            <a:ext cx="8556522" cy="3049433"/>
          </a:xfrm>
        </p:spPr>
        <p:txBody>
          <a:bodyPr/>
          <a:lstStyle/>
          <a:p>
            <a:pPr algn="r"/>
            <a:r>
              <a:rPr lang="en-GB" dirty="0" smtClean="0"/>
              <a:t>Evidence-based audit and feedback</a:t>
            </a:r>
          </a:p>
          <a:p>
            <a:pPr algn="r"/>
            <a:r>
              <a:rPr lang="en-GB" b="1" dirty="0" smtClean="0">
                <a:solidFill>
                  <a:srgbClr val="FFFF00"/>
                </a:solidFill>
              </a:rPr>
              <a:t>AFFINITIE and beyond</a:t>
            </a:r>
          </a:p>
          <a:p>
            <a:pPr algn="r"/>
            <a:r>
              <a:rPr lang="en-GB" dirty="0" smtClean="0"/>
              <a:t>Effects of selected QI approaches</a:t>
            </a:r>
            <a:endParaRPr lang="en-GB" dirty="0"/>
          </a:p>
        </p:txBody>
      </p:sp>
    </p:spTree>
    <p:extLst>
      <p:ext uri="{BB962C8B-B14F-4D97-AF65-F5344CB8AC3E}">
        <p14:creationId xmlns:p14="http://schemas.microsoft.com/office/powerpoint/2010/main" val="1879217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06125" y="237263"/>
            <a:ext cx="3417888" cy="954087"/>
          </a:xfrm>
          <a:prstGeom prst="rect">
            <a:avLst/>
          </a:prstGeom>
        </p:spPr>
        <p:txBody>
          <a:bodyPr lIns="91430" tIns="45715" rIns="91430" bIns="45715">
            <a:normAutofit/>
          </a:bodyPr>
          <a:lstStyle/>
          <a:p>
            <a:pPr algn="l"/>
            <a:r>
              <a:rPr lang="en-GB" sz="2400" b="1" i="1" dirty="0" smtClean="0">
                <a:latin typeface="Arial" panose="020B0604020202020204" pitchFamily="34" charset="0"/>
                <a:cs typeface="Arial" panose="020B0604020202020204" pitchFamily="34" charset="0"/>
              </a:rPr>
              <a:t>Growing </a:t>
            </a:r>
            <a:r>
              <a:rPr lang="en-GB" sz="2400" b="1" i="1" dirty="0">
                <a:latin typeface="Arial" panose="020B0604020202020204" pitchFamily="34" charset="0"/>
                <a:cs typeface="Arial" panose="020B0604020202020204" pitchFamily="34" charset="0"/>
              </a:rPr>
              <a:t>Literature, Stagnant Science</a:t>
            </a:r>
            <a:r>
              <a:rPr lang="en-GB" sz="2400" b="1" i="1" dirty="0" smtClean="0">
                <a:latin typeface="Arial" panose="020B0604020202020204" pitchFamily="34" charset="0"/>
                <a:cs typeface="Arial" panose="020B0604020202020204" pitchFamily="34" charset="0"/>
              </a:rPr>
              <a:t>?</a:t>
            </a:r>
            <a:endParaRPr lang="en-GB" sz="2400" b="1" i="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606125" y="6305469"/>
            <a:ext cx="3325813" cy="400050"/>
          </a:xfrm>
        </p:spPr>
        <p:txBody>
          <a:bodyPr/>
          <a:lstStyle/>
          <a:p>
            <a:pPr marL="0" indent="0">
              <a:buNone/>
            </a:pPr>
            <a:r>
              <a:rPr lang="en-GB" sz="1400" dirty="0" err="1"/>
              <a:t>Ivers</a:t>
            </a:r>
            <a:r>
              <a:rPr lang="en-GB" sz="1400" dirty="0"/>
              <a:t> et al. </a:t>
            </a:r>
            <a:r>
              <a:rPr lang="sv-SE" sz="1400" dirty="0"/>
              <a:t>J Gen Intern Med </a:t>
            </a:r>
            <a:r>
              <a:rPr lang="sv-SE" sz="1400" dirty="0" smtClean="0"/>
              <a:t>2014</a:t>
            </a:r>
            <a:endParaRPr lang="sv-SE"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10" y="237263"/>
            <a:ext cx="5202841" cy="646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06125" y="1751835"/>
            <a:ext cx="3202209" cy="2585323"/>
          </a:xfrm>
          <a:prstGeom prst="rect">
            <a:avLst/>
          </a:prstGeom>
        </p:spPr>
        <p:txBody>
          <a:bodyPr wrap="square">
            <a:spAutoFit/>
          </a:bodyPr>
          <a:lstStyle/>
          <a:p>
            <a:r>
              <a:rPr lang="en-GB" dirty="0"/>
              <a:t>Cumulative analysis – effect size of audit and feedback interventions over time</a:t>
            </a:r>
          </a:p>
          <a:p>
            <a:endParaRPr lang="en-GB" dirty="0"/>
          </a:p>
          <a:p>
            <a:r>
              <a:rPr lang="en-GB" dirty="0"/>
              <a:t>Little evidence of formal replication - only 6 studies reported testing an intervention from a previous study</a:t>
            </a:r>
          </a:p>
        </p:txBody>
      </p:sp>
    </p:spTree>
    <p:extLst>
      <p:ext uri="{BB962C8B-B14F-4D97-AF65-F5344CB8AC3E}">
        <p14:creationId xmlns:p14="http://schemas.microsoft.com/office/powerpoint/2010/main" val="4146829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a:t>
            </a:r>
            <a:endParaRPr lang="en-GB" dirty="0"/>
          </a:p>
        </p:txBody>
      </p:sp>
      <p:sp>
        <p:nvSpPr>
          <p:cNvPr id="3" name="Rectangle 2"/>
          <p:cNvSpPr/>
          <p:nvPr/>
        </p:nvSpPr>
        <p:spPr>
          <a:xfrm>
            <a:off x="250825" y="1859340"/>
            <a:ext cx="8523061" cy="3046988"/>
          </a:xfrm>
          <a:prstGeom prst="rect">
            <a:avLst/>
          </a:prstGeom>
        </p:spPr>
        <p:txBody>
          <a:bodyPr wrap="square">
            <a:spAutoFit/>
          </a:bodyPr>
          <a:lstStyle/>
          <a:p>
            <a:r>
              <a:rPr lang="en-GB" sz="2400" dirty="0" smtClean="0">
                <a:solidFill>
                  <a:srgbClr val="000000"/>
                </a:solidFill>
                <a:latin typeface="Arial"/>
              </a:rPr>
              <a:t>This </a:t>
            </a:r>
            <a:r>
              <a:rPr lang="en-GB" sz="2400" dirty="0">
                <a:solidFill>
                  <a:srgbClr val="000000"/>
                </a:solidFill>
                <a:latin typeface="Arial"/>
              </a:rPr>
              <a:t>presentation summarises independent research funded by the National Institute for Health Research (NIHR) under </a:t>
            </a:r>
            <a:r>
              <a:rPr lang="en-GB" sz="2400" dirty="0" smtClean="0">
                <a:solidFill>
                  <a:srgbClr val="000000"/>
                </a:solidFill>
                <a:latin typeface="Arial"/>
              </a:rPr>
              <a:t>its </a:t>
            </a:r>
            <a:r>
              <a:rPr lang="en-GB" sz="2400" dirty="0" smtClean="0">
                <a:solidFill>
                  <a:srgbClr val="000000"/>
                </a:solidFill>
              </a:rPr>
              <a:t>Programme Grants </a:t>
            </a:r>
            <a:r>
              <a:rPr lang="en-GB" sz="2400" dirty="0">
                <a:solidFill>
                  <a:srgbClr val="000000"/>
                </a:solidFill>
              </a:rPr>
              <a:t>for Applied Research </a:t>
            </a:r>
            <a:r>
              <a:rPr lang="en-GB" sz="2400" dirty="0" smtClean="0">
                <a:solidFill>
                  <a:srgbClr val="000000"/>
                </a:solidFill>
              </a:rPr>
              <a:t>programme </a:t>
            </a:r>
            <a:r>
              <a:rPr lang="en-GB" sz="2400" dirty="0">
                <a:solidFill>
                  <a:srgbClr val="000000"/>
                </a:solidFill>
              </a:rPr>
              <a:t>(Grant Reference </a:t>
            </a:r>
            <a:r>
              <a:rPr lang="en-GB" sz="2400" dirty="0" smtClean="0">
                <a:solidFill>
                  <a:srgbClr val="000000"/>
                </a:solidFill>
              </a:rPr>
              <a:t>Number RP-PG-1209-10040</a:t>
            </a:r>
            <a:r>
              <a:rPr lang="en-GB" sz="2400" dirty="0" smtClean="0">
                <a:solidFill>
                  <a:srgbClr val="000000"/>
                </a:solidFill>
                <a:latin typeface="Arial"/>
              </a:rPr>
              <a:t>)</a:t>
            </a:r>
            <a:r>
              <a:rPr lang="en-GB" sz="2400" dirty="0">
                <a:solidFill>
                  <a:srgbClr val="000000"/>
                </a:solidFill>
                <a:latin typeface="Arial"/>
              </a:rPr>
              <a:t/>
            </a:r>
            <a:br>
              <a:rPr lang="en-GB" sz="2400" dirty="0">
                <a:solidFill>
                  <a:srgbClr val="000000"/>
                </a:solidFill>
                <a:latin typeface="Arial"/>
              </a:rPr>
            </a:br>
            <a:endParaRPr lang="en-GB" sz="2400" dirty="0" smtClean="0">
              <a:solidFill>
                <a:srgbClr val="000000"/>
              </a:solidFill>
              <a:latin typeface="Arial"/>
            </a:endParaRPr>
          </a:p>
          <a:p>
            <a:r>
              <a:rPr lang="en-GB" sz="2400" dirty="0" smtClean="0">
                <a:solidFill>
                  <a:srgbClr val="000000"/>
                </a:solidFill>
                <a:latin typeface="Arial"/>
              </a:rPr>
              <a:t>The </a:t>
            </a:r>
            <a:r>
              <a:rPr lang="en-GB" sz="2400" dirty="0">
                <a:solidFill>
                  <a:srgbClr val="000000"/>
                </a:solidFill>
                <a:latin typeface="Arial"/>
              </a:rPr>
              <a:t>views expressed are those of the authors and not necessarily those of the NHS, the NIHR or the Department of </a:t>
            </a:r>
            <a:r>
              <a:rPr lang="en-GB" sz="2400" dirty="0" smtClean="0">
                <a:solidFill>
                  <a:srgbClr val="000000"/>
                </a:solidFill>
                <a:latin typeface="Arial"/>
              </a:rPr>
              <a:t>Health</a:t>
            </a:r>
          </a:p>
        </p:txBody>
      </p:sp>
      <p:pic>
        <p:nvPicPr>
          <p:cNvPr id="4" name="Picture 3"/>
          <p:cNvPicPr>
            <a:picLocks noChangeAspect="1"/>
          </p:cNvPicPr>
          <p:nvPr/>
        </p:nvPicPr>
        <p:blipFill>
          <a:blip r:embed="rId2"/>
          <a:stretch>
            <a:fillRect/>
          </a:stretch>
        </p:blipFill>
        <p:spPr>
          <a:xfrm>
            <a:off x="6652893" y="5327771"/>
            <a:ext cx="2298391" cy="1530229"/>
          </a:xfrm>
          <a:prstGeom prst="rect">
            <a:avLst/>
          </a:prstGeom>
        </p:spPr>
      </p:pic>
    </p:spTree>
    <p:extLst>
      <p:ext uri="{BB962C8B-B14F-4D97-AF65-F5344CB8AC3E}">
        <p14:creationId xmlns:p14="http://schemas.microsoft.com/office/powerpoint/2010/main" val="80234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more ‘business as usual’</a:t>
            </a:r>
            <a:endParaRPr lang="en-GB" dirty="0"/>
          </a:p>
        </p:txBody>
      </p:sp>
      <p:sp>
        <p:nvSpPr>
          <p:cNvPr id="3" name="Content Placeholder 2"/>
          <p:cNvSpPr>
            <a:spLocks noGrp="1"/>
          </p:cNvSpPr>
          <p:nvPr>
            <p:ph idx="1"/>
          </p:nvPr>
        </p:nvSpPr>
        <p:spPr>
          <a:xfrm>
            <a:off x="4908883" y="1485900"/>
            <a:ext cx="3984291" cy="5111750"/>
          </a:xfrm>
        </p:spPr>
        <p:txBody>
          <a:bodyPr/>
          <a:lstStyle/>
          <a:p>
            <a:pPr marL="0" indent="0">
              <a:buNone/>
            </a:pPr>
            <a:r>
              <a:rPr lang="en-GB" dirty="0"/>
              <a:t>Head-to-head arm trials evaluating:</a:t>
            </a:r>
          </a:p>
          <a:p>
            <a:r>
              <a:rPr lang="en-GB" dirty="0"/>
              <a:t>alternative ways of designing and/or delivering audit and feedback </a:t>
            </a:r>
          </a:p>
          <a:p>
            <a:r>
              <a:rPr lang="en-GB" dirty="0"/>
              <a:t>audit and feedback vs audit and feedback plus co-interventions</a:t>
            </a:r>
          </a:p>
          <a:p>
            <a:r>
              <a:rPr lang="en-GB" dirty="0"/>
              <a:t>audit and feedback versus alternative interventions</a:t>
            </a:r>
          </a:p>
          <a:p>
            <a:endParaRPr lang="en-GB" dirty="0"/>
          </a:p>
        </p:txBody>
      </p:sp>
      <p:pic>
        <p:nvPicPr>
          <p:cNvPr id="5" name="Picture 4"/>
          <p:cNvPicPr>
            <a:picLocks noChangeAspect="1"/>
          </p:cNvPicPr>
          <p:nvPr/>
        </p:nvPicPr>
        <p:blipFill>
          <a:blip r:embed="rId2"/>
          <a:stretch>
            <a:fillRect/>
          </a:stretch>
        </p:blipFill>
        <p:spPr>
          <a:xfrm>
            <a:off x="426081" y="1770818"/>
            <a:ext cx="3639627" cy="4541914"/>
          </a:xfrm>
          <a:prstGeom prst="rect">
            <a:avLst/>
          </a:prstGeom>
        </p:spPr>
      </p:pic>
    </p:spTree>
    <p:extLst>
      <p:ext uri="{BB962C8B-B14F-4D97-AF65-F5344CB8AC3E}">
        <p14:creationId xmlns:p14="http://schemas.microsoft.com/office/powerpoint/2010/main" val="2813071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a:t>
            </a:r>
            <a:r>
              <a:rPr lang="en-GB" dirty="0" smtClean="0"/>
              <a:t>ways of varying feedback</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sz="1800" dirty="0" smtClean="0"/>
              <a:t>Recommend </a:t>
            </a:r>
            <a:r>
              <a:rPr lang="en-GB" sz="1800" dirty="0"/>
              <a:t>actions that are consistent with established goals and priorities</a:t>
            </a:r>
          </a:p>
          <a:p>
            <a:pPr marL="342900" indent="-342900">
              <a:buFont typeface="+mj-lt"/>
              <a:buAutoNum type="arabicPeriod"/>
            </a:pPr>
            <a:r>
              <a:rPr lang="en-GB" sz="1800" dirty="0" smtClean="0"/>
              <a:t>Recommend </a:t>
            </a:r>
            <a:r>
              <a:rPr lang="en-GB" sz="1800" dirty="0"/>
              <a:t>actions that can improve and are under the recipient's control</a:t>
            </a:r>
          </a:p>
          <a:p>
            <a:pPr marL="342900" indent="-342900">
              <a:buFont typeface="+mj-lt"/>
              <a:buAutoNum type="arabicPeriod"/>
            </a:pPr>
            <a:r>
              <a:rPr lang="en-GB" sz="1800" dirty="0" smtClean="0"/>
              <a:t>Recommend </a:t>
            </a:r>
            <a:r>
              <a:rPr lang="en-GB" sz="1800" dirty="0"/>
              <a:t>specific actions</a:t>
            </a:r>
          </a:p>
          <a:p>
            <a:pPr marL="342900" indent="-342900">
              <a:buFont typeface="+mj-lt"/>
              <a:buAutoNum type="arabicPeriod"/>
            </a:pPr>
            <a:r>
              <a:rPr lang="en-GB" sz="1800" dirty="0"/>
              <a:t>Provide multiple instances of feedback</a:t>
            </a:r>
          </a:p>
          <a:p>
            <a:pPr marL="342900" indent="-342900">
              <a:buFont typeface="+mj-lt"/>
              <a:buAutoNum type="arabicPeriod"/>
            </a:pPr>
            <a:r>
              <a:rPr lang="en-GB" sz="1800" dirty="0" smtClean="0"/>
              <a:t>Provide </a:t>
            </a:r>
            <a:r>
              <a:rPr lang="en-GB" sz="1800" dirty="0"/>
              <a:t>feedback as soon as possible and at a frequency informed by the number of new patient cases</a:t>
            </a:r>
          </a:p>
          <a:p>
            <a:pPr marL="342900" indent="-342900">
              <a:buFont typeface="+mj-lt"/>
              <a:buAutoNum type="arabicPeriod"/>
            </a:pPr>
            <a:r>
              <a:rPr lang="en-GB" sz="1800" dirty="0" smtClean="0"/>
              <a:t>Provide </a:t>
            </a:r>
            <a:r>
              <a:rPr lang="en-GB" sz="1800" dirty="0"/>
              <a:t>individual </a:t>
            </a:r>
            <a:r>
              <a:rPr lang="en-GB" sz="1800" dirty="0" smtClean="0"/>
              <a:t>rather </a:t>
            </a:r>
            <a:r>
              <a:rPr lang="en-GB" sz="1800" dirty="0"/>
              <a:t>than general data</a:t>
            </a:r>
          </a:p>
          <a:p>
            <a:pPr marL="342900" indent="-342900">
              <a:buFont typeface="+mj-lt"/>
              <a:buAutoNum type="arabicPeriod"/>
            </a:pPr>
            <a:r>
              <a:rPr lang="en-GB" sz="1800" dirty="0" smtClean="0"/>
              <a:t>Choose </a:t>
            </a:r>
            <a:r>
              <a:rPr lang="en-GB" sz="1800" dirty="0"/>
              <a:t>comparators that reinforce desired behaviour </a:t>
            </a:r>
            <a:r>
              <a:rPr lang="en-GB" sz="1800" dirty="0" smtClean="0"/>
              <a:t>change</a:t>
            </a:r>
          </a:p>
          <a:p>
            <a:pPr marL="342900" indent="-342900">
              <a:buFont typeface="+mj-lt"/>
              <a:buAutoNum type="arabicPeriod"/>
            </a:pPr>
            <a:r>
              <a:rPr lang="en-GB" sz="1800" dirty="0" smtClean="0"/>
              <a:t>Closely </a:t>
            </a:r>
            <a:r>
              <a:rPr lang="en-GB" sz="1800" dirty="0"/>
              <a:t>link the visual display and summary message</a:t>
            </a:r>
          </a:p>
          <a:p>
            <a:pPr marL="342900" indent="-342900">
              <a:buFont typeface="+mj-lt"/>
              <a:buAutoNum type="arabicPeriod"/>
            </a:pPr>
            <a:r>
              <a:rPr lang="en-GB" sz="1800" dirty="0" smtClean="0"/>
              <a:t>Provide </a:t>
            </a:r>
            <a:r>
              <a:rPr lang="en-GB" sz="1800" dirty="0"/>
              <a:t>feedback in more than one way </a:t>
            </a:r>
          </a:p>
          <a:p>
            <a:pPr marL="342900" indent="-342900">
              <a:buFont typeface="+mj-lt"/>
              <a:buAutoNum type="arabicPeriod"/>
            </a:pPr>
            <a:r>
              <a:rPr lang="en-GB" sz="1800" dirty="0" smtClean="0"/>
              <a:t>Minimize </a:t>
            </a:r>
            <a:r>
              <a:rPr lang="en-GB" sz="1800" dirty="0"/>
              <a:t>extraneous cognitive load for feedback </a:t>
            </a:r>
            <a:r>
              <a:rPr lang="en-GB" sz="1800" dirty="0" smtClean="0"/>
              <a:t>recipients</a:t>
            </a:r>
          </a:p>
          <a:p>
            <a:pPr marL="342900" indent="-342900">
              <a:buFont typeface="+mj-lt"/>
              <a:buAutoNum type="arabicPeriod"/>
            </a:pPr>
            <a:r>
              <a:rPr lang="en-GB" sz="1800" dirty="0" smtClean="0"/>
              <a:t>Address </a:t>
            </a:r>
            <a:r>
              <a:rPr lang="en-GB" sz="1800" dirty="0"/>
              <a:t>barriers to feedback use</a:t>
            </a:r>
          </a:p>
          <a:p>
            <a:pPr marL="342900" indent="-342900">
              <a:buFont typeface="+mj-lt"/>
              <a:buAutoNum type="arabicPeriod"/>
            </a:pPr>
            <a:r>
              <a:rPr lang="en-GB" sz="1800" dirty="0" smtClean="0"/>
              <a:t>Provide </a:t>
            </a:r>
            <a:r>
              <a:rPr lang="en-GB" sz="1800" dirty="0"/>
              <a:t>short, actionable messages followed by optional detail</a:t>
            </a:r>
          </a:p>
          <a:p>
            <a:pPr marL="342900" indent="-342900">
              <a:buFont typeface="+mj-lt"/>
              <a:buAutoNum type="arabicPeriod"/>
            </a:pPr>
            <a:r>
              <a:rPr lang="en-GB" sz="1800" dirty="0" smtClean="0"/>
              <a:t>Address </a:t>
            </a:r>
            <a:r>
              <a:rPr lang="en-GB" sz="1800" dirty="0"/>
              <a:t>credibility of the information</a:t>
            </a:r>
          </a:p>
          <a:p>
            <a:pPr marL="342900" indent="-342900">
              <a:buFont typeface="+mj-lt"/>
              <a:buAutoNum type="arabicPeriod"/>
            </a:pPr>
            <a:r>
              <a:rPr lang="en-GB" sz="1800" dirty="0" smtClean="0"/>
              <a:t>Prevent </a:t>
            </a:r>
            <a:r>
              <a:rPr lang="en-GB" sz="1800" dirty="0"/>
              <a:t>defensive reactions to feedback</a:t>
            </a:r>
          </a:p>
          <a:p>
            <a:pPr marL="342900" indent="-342900">
              <a:buFont typeface="+mj-lt"/>
              <a:buAutoNum type="arabicPeriod"/>
            </a:pPr>
            <a:r>
              <a:rPr lang="en-GB" sz="1800" dirty="0" smtClean="0"/>
              <a:t>Construct </a:t>
            </a:r>
            <a:r>
              <a:rPr lang="en-GB" sz="1800" dirty="0"/>
              <a:t>feedback through social interaction </a:t>
            </a:r>
          </a:p>
          <a:p>
            <a:pPr marL="0" indent="0">
              <a:buNone/>
            </a:pPr>
            <a:endParaRPr lang="en-GB" sz="1600" dirty="0"/>
          </a:p>
          <a:p>
            <a:endParaRPr lang="en-GB" dirty="0"/>
          </a:p>
        </p:txBody>
      </p:sp>
    </p:spTree>
    <p:extLst>
      <p:ext uri="{BB962C8B-B14F-4D97-AF65-F5344CB8AC3E}">
        <p14:creationId xmlns:p14="http://schemas.microsoft.com/office/powerpoint/2010/main" val="4290858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laboratories</a:t>
            </a:r>
            <a:endParaRPr lang="en-GB" dirty="0"/>
          </a:p>
        </p:txBody>
      </p:sp>
      <p:pic>
        <p:nvPicPr>
          <p:cNvPr id="4" name="Picture 3"/>
          <p:cNvPicPr>
            <a:picLocks noChangeAspect="1"/>
          </p:cNvPicPr>
          <p:nvPr/>
        </p:nvPicPr>
        <p:blipFill>
          <a:blip r:embed="rId2"/>
          <a:stretch>
            <a:fillRect/>
          </a:stretch>
        </p:blipFill>
        <p:spPr>
          <a:xfrm>
            <a:off x="648811" y="1942221"/>
            <a:ext cx="7912539" cy="3865021"/>
          </a:xfrm>
          <a:prstGeom prst="rect">
            <a:avLst/>
          </a:prstGeom>
        </p:spPr>
      </p:pic>
    </p:spTree>
    <p:extLst>
      <p:ext uri="{BB962C8B-B14F-4D97-AF65-F5344CB8AC3E}">
        <p14:creationId xmlns:p14="http://schemas.microsoft.com/office/powerpoint/2010/main" val="1837378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laboratories</a:t>
            </a:r>
            <a:endParaRPr lang="en-GB" dirty="0"/>
          </a:p>
        </p:txBody>
      </p:sp>
      <p:sp>
        <p:nvSpPr>
          <p:cNvPr id="3" name="Content Placeholder 2"/>
          <p:cNvSpPr>
            <a:spLocks noGrp="1"/>
          </p:cNvSpPr>
          <p:nvPr>
            <p:ph idx="1"/>
          </p:nvPr>
        </p:nvSpPr>
        <p:spPr/>
        <p:txBody>
          <a:bodyPr/>
          <a:lstStyle/>
          <a:p>
            <a:pPr marL="0" indent="0">
              <a:buNone/>
            </a:pPr>
            <a:r>
              <a:rPr lang="en-GB" dirty="0"/>
              <a:t>Benefits for health </a:t>
            </a:r>
            <a:r>
              <a:rPr lang="en-GB" dirty="0" smtClean="0"/>
              <a:t>system</a:t>
            </a:r>
          </a:p>
          <a:p>
            <a:r>
              <a:rPr lang="en-GB" dirty="0"/>
              <a:t>L</a:t>
            </a:r>
            <a:r>
              <a:rPr lang="en-GB" dirty="0" smtClean="0"/>
              <a:t>earning organisation</a:t>
            </a:r>
          </a:p>
          <a:p>
            <a:r>
              <a:rPr lang="en-GB" dirty="0" smtClean="0"/>
              <a:t>Incremental and demonstrable quality improvement</a:t>
            </a:r>
            <a:endParaRPr lang="en-GB" dirty="0" smtClean="0"/>
          </a:p>
          <a:p>
            <a:r>
              <a:rPr lang="en-GB" dirty="0"/>
              <a:t>L</a:t>
            </a:r>
            <a:r>
              <a:rPr lang="en-GB" dirty="0" smtClean="0"/>
              <a:t>inkages </a:t>
            </a:r>
            <a:r>
              <a:rPr lang="en-GB" dirty="0"/>
              <a:t>to academic </a:t>
            </a:r>
            <a:r>
              <a:rPr lang="en-GB" dirty="0" smtClean="0"/>
              <a:t>skills</a:t>
            </a:r>
            <a:endParaRPr lang="en-GB" dirty="0"/>
          </a:p>
          <a:p>
            <a:pPr marL="0" indent="0">
              <a:buNone/>
            </a:pPr>
            <a:endParaRPr lang="en-GB" dirty="0" smtClean="0"/>
          </a:p>
          <a:p>
            <a:pPr marL="0" indent="0">
              <a:buNone/>
            </a:pPr>
            <a:r>
              <a:rPr lang="en-GB" dirty="0" smtClean="0"/>
              <a:t>Benefits </a:t>
            </a:r>
            <a:r>
              <a:rPr lang="en-GB" dirty="0"/>
              <a:t>for implementation </a:t>
            </a:r>
            <a:r>
              <a:rPr lang="en-GB" dirty="0" smtClean="0"/>
              <a:t>science</a:t>
            </a:r>
          </a:p>
          <a:p>
            <a:r>
              <a:rPr lang="en-GB" dirty="0"/>
              <a:t>A</a:t>
            </a:r>
            <a:r>
              <a:rPr lang="en-GB" dirty="0" smtClean="0"/>
              <a:t>bility </a:t>
            </a:r>
            <a:r>
              <a:rPr lang="en-GB" dirty="0"/>
              <a:t>to test important (but potentially subtle) variations in audit and feedback that </a:t>
            </a:r>
            <a:r>
              <a:rPr lang="en-GB" dirty="0" smtClean="0"/>
              <a:t>may </a:t>
            </a:r>
            <a:r>
              <a:rPr lang="en-GB" dirty="0" smtClean="0"/>
              <a:t>have </a:t>
            </a:r>
            <a:r>
              <a:rPr lang="en-GB" dirty="0" smtClean="0"/>
              <a:t>important effects</a:t>
            </a:r>
            <a:endParaRPr lang="en-GB" dirty="0"/>
          </a:p>
          <a:p>
            <a:pPr marL="0" indent="0">
              <a:buNone/>
            </a:pPr>
            <a:endParaRPr lang="en-GB" dirty="0"/>
          </a:p>
          <a:p>
            <a:pPr marL="0" indent="0" algn="r">
              <a:buNone/>
            </a:pPr>
            <a:r>
              <a:rPr lang="en-GB" sz="1400" dirty="0" smtClean="0"/>
              <a:t>Ivers </a:t>
            </a:r>
            <a:r>
              <a:rPr lang="en-GB" sz="1400" dirty="0"/>
              <a:t>&amp; </a:t>
            </a:r>
            <a:r>
              <a:rPr lang="en-GB" sz="1400" dirty="0" err="1"/>
              <a:t>Grimshaw</a:t>
            </a:r>
            <a:r>
              <a:rPr lang="en-GB" sz="1400" dirty="0"/>
              <a:t>. Lancet 2016; 388: 547-8</a:t>
            </a:r>
          </a:p>
          <a:p>
            <a:endParaRPr lang="en-GB" dirty="0"/>
          </a:p>
        </p:txBody>
      </p:sp>
    </p:spTree>
    <p:extLst>
      <p:ext uri="{BB962C8B-B14F-4D97-AF65-F5344CB8AC3E}">
        <p14:creationId xmlns:p14="http://schemas.microsoft.com/office/powerpoint/2010/main" val="3373581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613" y="506796"/>
            <a:ext cx="3446056" cy="1738692"/>
          </a:xfrm>
          <a:prstGeom prst="rect">
            <a:avLst/>
          </a:prstGeom>
        </p:spPr>
      </p:pic>
      <p:sp>
        <p:nvSpPr>
          <p:cNvPr id="3" name="Title 1"/>
          <p:cNvSpPr txBox="1">
            <a:spLocks/>
          </p:cNvSpPr>
          <p:nvPr/>
        </p:nvSpPr>
        <p:spPr>
          <a:xfrm>
            <a:off x="370581" y="2986456"/>
            <a:ext cx="7882168" cy="12210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Enhanced </a:t>
            </a:r>
            <a:r>
              <a:rPr kumimoji="0" lang="en-GB" sz="2400" b="0" i="0" u="sng" strike="noStrike" kern="1200" cap="none" spc="0" normalizeH="0" baseline="0" noProof="0" dirty="0" smtClean="0">
                <a:ln>
                  <a:noFill/>
                </a:ln>
                <a:solidFill>
                  <a:sysClr val="windowText" lastClr="000000"/>
                </a:solidFill>
                <a:effectLst/>
                <a:uLnTx/>
                <a:uFillTx/>
                <a:latin typeface="Arial"/>
                <a:ea typeface="Calibri"/>
                <a:cs typeface="+mj-cs"/>
              </a:rPr>
              <a:t>a</a:t>
            </a: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udit and </a:t>
            </a:r>
            <a:r>
              <a:rPr kumimoji="0" lang="en-GB" sz="2400" b="0" i="0" u="sng" strike="noStrike" kern="1200" cap="none" spc="0" normalizeH="0" baseline="0" noProof="0" dirty="0" smtClean="0">
                <a:ln>
                  <a:noFill/>
                </a:ln>
                <a:solidFill>
                  <a:sysClr val="windowText" lastClr="000000"/>
                </a:solidFill>
                <a:effectLst/>
                <a:uLnTx/>
                <a:uFillTx/>
                <a:latin typeface="Arial"/>
                <a:ea typeface="Calibri"/>
                <a:cs typeface="+mj-cs"/>
              </a:rPr>
              <a:t>f</a:t>
            </a: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eedback </a:t>
            </a:r>
            <a:r>
              <a:rPr kumimoji="0" lang="en-GB" sz="2400" b="0" i="0" u="sng" strike="noStrike" kern="1200" cap="none" spc="0" normalizeH="0" baseline="0" noProof="0" dirty="0" smtClean="0">
                <a:ln>
                  <a:noFill/>
                </a:ln>
                <a:solidFill>
                  <a:sysClr val="windowText" lastClr="000000"/>
                </a:solidFill>
                <a:effectLst/>
                <a:uLnTx/>
                <a:uFillTx/>
                <a:latin typeface="Arial"/>
                <a:ea typeface="Calibri"/>
                <a:cs typeface="+mj-cs"/>
              </a:rPr>
              <a:t>in</a:t>
            </a: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terventions to </a:t>
            </a:r>
            <a:r>
              <a:rPr kumimoji="0" lang="en-GB" sz="2400" b="0" i="0" u="sng" strike="noStrike" kern="1200" cap="none" spc="0" normalizeH="0" baseline="0" noProof="0" dirty="0" smtClean="0">
                <a:ln>
                  <a:noFill/>
                </a:ln>
                <a:solidFill>
                  <a:sysClr val="windowText" lastClr="000000"/>
                </a:solidFill>
                <a:effectLst/>
                <a:uLnTx/>
                <a:uFillTx/>
                <a:latin typeface="Arial"/>
                <a:ea typeface="Calibri"/>
                <a:cs typeface="+mj-cs"/>
              </a:rPr>
              <a:t>in</a:t>
            </a: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crease the uptake of evidence-based </a:t>
            </a:r>
            <a:r>
              <a:rPr kumimoji="0" lang="en-GB" sz="2400" b="0" i="0" u="sng" strike="noStrike" kern="1200" cap="none" spc="0" normalizeH="0" baseline="0" noProof="0" dirty="0" smtClean="0">
                <a:ln>
                  <a:noFill/>
                </a:ln>
                <a:solidFill>
                  <a:sysClr val="windowText" lastClr="000000"/>
                </a:solidFill>
                <a:effectLst/>
                <a:uLnTx/>
                <a:uFillTx/>
                <a:latin typeface="Arial"/>
                <a:ea typeface="Calibri"/>
                <a:cs typeface="+mj-cs"/>
              </a:rPr>
              <a:t>t</a:t>
            </a:r>
            <a:r>
              <a:rPr kumimoji="0" lang="en-GB" sz="2400" b="0" i="0" u="none" strike="noStrike" kern="1200" cap="none" spc="0" normalizeH="0" baseline="0" noProof="0" dirty="0" smtClean="0">
                <a:ln>
                  <a:noFill/>
                </a:ln>
                <a:solidFill>
                  <a:sysClr val="windowText" lastClr="000000"/>
                </a:solidFill>
                <a:effectLst/>
                <a:uLnTx/>
                <a:uFillTx/>
                <a:latin typeface="Arial"/>
                <a:ea typeface="Calibri"/>
                <a:cs typeface="+mj-cs"/>
              </a:rPr>
              <a:t>ransfusion practice</a:t>
            </a:r>
            <a:endParaRPr kumimoji="0" lang="en-GB" sz="2400" b="0" i="0" u="none" strike="noStrike" kern="1200" cap="none" spc="0" normalizeH="0" baseline="0" noProof="0" dirty="0">
              <a:ln>
                <a:noFill/>
              </a:ln>
              <a:solidFill>
                <a:sysClr val="windowText" lastClr="000000"/>
              </a:solidFill>
              <a:effectLst/>
              <a:uLnTx/>
              <a:uFillTx/>
              <a:latin typeface="Calibri"/>
              <a:cs typeface="+mj-cs"/>
            </a:endParaRPr>
          </a:p>
        </p:txBody>
      </p:sp>
      <p:sp>
        <p:nvSpPr>
          <p:cNvPr id="4" name="Content Placeholder 2"/>
          <p:cNvSpPr txBox="1">
            <a:spLocks/>
          </p:cNvSpPr>
          <p:nvPr/>
        </p:nvSpPr>
        <p:spPr>
          <a:xfrm>
            <a:off x="399613" y="4207491"/>
            <a:ext cx="7505896" cy="578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Stanworth S, Francis JJ, Foy R, Gould N, </a:t>
            </a:r>
            <a:r>
              <a:rPr kumimoji="0" lang="en-GB" sz="1600" b="0" i="0" u="none" strike="noStrike" kern="1200" cap="none" spc="0" normalizeH="0" baseline="0" noProof="0" dirty="0" err="1" smtClean="0">
                <a:ln>
                  <a:noFill/>
                </a:ln>
                <a:solidFill>
                  <a:sysClr val="windowText" lastClr="000000"/>
                </a:solidFill>
                <a:effectLst/>
                <a:uLnTx/>
                <a:uFillTx/>
                <a:latin typeface="Calibri"/>
                <a:ea typeface="+mn-ea"/>
                <a:cs typeface="+mn-cs"/>
              </a:rPr>
              <a:t>Lorencatto</a:t>
            </a: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 F, Farrin A, Hartley S, Morris S, Walwyn R,  Grant-Casey J, </a:t>
            </a:r>
            <a:r>
              <a:rPr kumimoji="0" lang="en-GB" sz="1600" b="0" i="0" u="none" strike="noStrike" kern="1200" cap="none" spc="0" normalizeH="0" baseline="0" noProof="0" dirty="0" err="1" smtClean="0">
                <a:ln>
                  <a:noFill/>
                </a:ln>
                <a:solidFill>
                  <a:sysClr val="windowText" lastClr="000000"/>
                </a:solidFill>
                <a:effectLst/>
                <a:uLnTx/>
                <a:uFillTx/>
                <a:latin typeface="Calibri"/>
                <a:ea typeface="+mn-ea"/>
                <a:cs typeface="+mn-cs"/>
              </a:rPr>
              <a:t>Glidewell</a:t>
            </a: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 L, Cicero R, </a:t>
            </a:r>
            <a:r>
              <a:rPr kumimoji="0" lang="en-GB" sz="1600" b="0" i="0" u="none" strike="noStrike" kern="1200" cap="none" spc="0" normalizeH="0" baseline="0" noProof="0" dirty="0" err="1" smtClean="0">
                <a:ln>
                  <a:noFill/>
                </a:ln>
                <a:solidFill>
                  <a:sysClr val="windowText" lastClr="000000"/>
                </a:solidFill>
                <a:effectLst/>
                <a:uLnTx/>
                <a:uFillTx/>
                <a:latin typeface="Calibri"/>
                <a:ea typeface="+mn-ea"/>
                <a:cs typeface="+mn-cs"/>
              </a:rPr>
              <a:t>Deary</a:t>
            </a: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 A, Michie S, Murphy M</a:t>
            </a:r>
            <a:endParaRPr kumimoji="0" lang="en-GB"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38725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77" y="5444024"/>
            <a:ext cx="5882215" cy="107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5" y="1174437"/>
            <a:ext cx="1483752" cy="257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359" y="1174437"/>
            <a:ext cx="2448042" cy="25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4148" y="1214195"/>
            <a:ext cx="2668748" cy="257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01" y="5687091"/>
            <a:ext cx="1681944" cy="87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stretch>
            <a:fillRect/>
          </a:stretch>
        </p:blipFill>
        <p:spPr>
          <a:xfrm>
            <a:off x="1828800" y="1174437"/>
            <a:ext cx="2138632" cy="2575008"/>
          </a:xfrm>
          <a:prstGeom prst="rect">
            <a:avLst/>
          </a:prstGeom>
        </p:spPr>
      </p:pic>
    </p:spTree>
    <p:extLst>
      <p:ext uri="{BB962C8B-B14F-4D97-AF65-F5344CB8AC3E}">
        <p14:creationId xmlns:p14="http://schemas.microsoft.com/office/powerpoint/2010/main" val="29662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fade">
                                      <p:cBhvr>
                                        <p:cTn id="21" dur="1000"/>
                                        <p:tgtEl>
                                          <p:spTgt spid="7174"/>
                                        </p:tgtEl>
                                      </p:cBhvr>
                                    </p:animEffect>
                                    <p:anim calcmode="lin" valueType="num">
                                      <p:cBhvr>
                                        <p:cTn id="22" dur="1000" fill="hold"/>
                                        <p:tgtEl>
                                          <p:spTgt spid="7174"/>
                                        </p:tgtEl>
                                        <p:attrNameLst>
                                          <p:attrName>ppt_x</p:attrName>
                                        </p:attrNameLst>
                                      </p:cBhvr>
                                      <p:tavLst>
                                        <p:tav tm="0">
                                          <p:val>
                                            <p:strVal val="#ppt_x"/>
                                          </p:val>
                                        </p:tav>
                                        <p:tav tm="100000">
                                          <p:val>
                                            <p:strVal val="#ppt_x"/>
                                          </p:val>
                                        </p:tav>
                                      </p:tavLst>
                                    </p:anim>
                                    <p:anim calcmode="lin" valueType="num">
                                      <p:cBhvr>
                                        <p:cTn id="23"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2941" y="1538589"/>
            <a:ext cx="1269971"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UK Hospitals </a:t>
            </a:r>
          </a:p>
        </p:txBody>
      </p:sp>
      <p:sp>
        <p:nvSpPr>
          <p:cNvPr id="16" name="TextBox 15"/>
          <p:cNvSpPr txBox="1"/>
          <p:nvPr/>
        </p:nvSpPr>
        <p:spPr>
          <a:xfrm>
            <a:off x="110134" y="2290114"/>
            <a:ext cx="4522124"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b="1" dirty="0">
                <a:solidFill>
                  <a:prstClr val="black"/>
                </a:solidFill>
                <a:latin typeface="Calibri"/>
              </a:rPr>
              <a:t>Baseline audit data: </a:t>
            </a:r>
            <a:r>
              <a:rPr lang="en-US" sz="1500" dirty="0">
                <a:solidFill>
                  <a:prstClr val="black"/>
                </a:solidFill>
                <a:latin typeface="Calibri"/>
              </a:rPr>
              <a:t>Appropriateness of transfusions </a:t>
            </a:r>
          </a:p>
        </p:txBody>
      </p:sp>
      <p:sp>
        <p:nvSpPr>
          <p:cNvPr id="17" name="TextBox 16"/>
          <p:cNvSpPr txBox="1"/>
          <p:nvPr/>
        </p:nvSpPr>
        <p:spPr>
          <a:xfrm>
            <a:off x="122882" y="3631797"/>
            <a:ext cx="966890" cy="1246495"/>
          </a:xfrm>
          <a:prstGeom prst="rect">
            <a:avLst/>
          </a:prstGeom>
          <a:solidFill>
            <a:schemeClr val="accent1">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Standard Content + Standard Follow On</a:t>
            </a:r>
          </a:p>
          <a:p>
            <a:pPr algn="ctr" fontAlgn="auto">
              <a:spcBef>
                <a:spcPts val="0"/>
              </a:spcBef>
              <a:spcAft>
                <a:spcPts val="0"/>
              </a:spcAft>
            </a:pPr>
            <a:endParaRPr lang="en-US" sz="1500" dirty="0">
              <a:solidFill>
                <a:prstClr val="black"/>
              </a:solidFill>
              <a:latin typeface="Calibri"/>
            </a:endParaRPr>
          </a:p>
        </p:txBody>
      </p:sp>
      <p:sp>
        <p:nvSpPr>
          <p:cNvPr id="18" name="TextBox 17"/>
          <p:cNvSpPr txBox="1"/>
          <p:nvPr/>
        </p:nvSpPr>
        <p:spPr>
          <a:xfrm>
            <a:off x="2565652" y="3666736"/>
            <a:ext cx="966890" cy="1246495"/>
          </a:xfrm>
          <a:prstGeom prst="rect">
            <a:avLst/>
          </a:prstGeom>
          <a:solidFill>
            <a:schemeClr val="accent6">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Standard Content </a:t>
            </a:r>
          </a:p>
          <a:p>
            <a:pPr algn="ctr" fontAlgn="auto">
              <a:spcBef>
                <a:spcPts val="0"/>
              </a:spcBef>
              <a:spcAft>
                <a:spcPts val="0"/>
              </a:spcAft>
            </a:pPr>
            <a:r>
              <a:rPr lang="en-US" sz="1500" dirty="0">
                <a:solidFill>
                  <a:prstClr val="black"/>
                </a:solidFill>
                <a:latin typeface="Calibri"/>
              </a:rPr>
              <a:t>+</a:t>
            </a:r>
          </a:p>
          <a:p>
            <a:pPr algn="ctr" fontAlgn="auto">
              <a:spcBef>
                <a:spcPts val="0"/>
              </a:spcBef>
              <a:spcAft>
                <a:spcPts val="0"/>
              </a:spcAft>
            </a:pPr>
            <a:r>
              <a:rPr lang="en-US" sz="1500" dirty="0">
                <a:solidFill>
                  <a:prstClr val="black"/>
                </a:solidFill>
                <a:latin typeface="Calibri"/>
              </a:rPr>
              <a:t>Enhanced Follow On</a:t>
            </a:r>
          </a:p>
        </p:txBody>
      </p:sp>
      <p:sp>
        <p:nvSpPr>
          <p:cNvPr id="19" name="TextBox 18"/>
          <p:cNvSpPr txBox="1"/>
          <p:nvPr/>
        </p:nvSpPr>
        <p:spPr>
          <a:xfrm>
            <a:off x="3882764" y="3654441"/>
            <a:ext cx="966890" cy="1246495"/>
          </a:xfrm>
          <a:prstGeom prst="rect">
            <a:avLst/>
          </a:prstGeom>
          <a:solidFill>
            <a:schemeClr val="accent2">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Enhanced Content + </a:t>
            </a:r>
            <a:r>
              <a:rPr lang="en-US" sz="1500" dirty="0" err="1">
                <a:solidFill>
                  <a:prstClr val="black"/>
                </a:solidFill>
                <a:latin typeface="Calibri"/>
              </a:rPr>
              <a:t>EnhancedFollow</a:t>
            </a:r>
            <a:r>
              <a:rPr lang="en-US" sz="1500" dirty="0">
                <a:solidFill>
                  <a:prstClr val="black"/>
                </a:solidFill>
                <a:latin typeface="Calibri"/>
              </a:rPr>
              <a:t> On</a:t>
            </a:r>
          </a:p>
          <a:p>
            <a:pPr algn="ctr" fontAlgn="auto">
              <a:spcBef>
                <a:spcPts val="0"/>
              </a:spcBef>
              <a:spcAft>
                <a:spcPts val="0"/>
              </a:spcAft>
            </a:pPr>
            <a:endParaRPr lang="en-US" sz="1500" dirty="0">
              <a:solidFill>
                <a:prstClr val="black"/>
              </a:solidFill>
              <a:latin typeface="Calibri"/>
            </a:endParaRPr>
          </a:p>
        </p:txBody>
      </p:sp>
      <p:sp>
        <p:nvSpPr>
          <p:cNvPr id="20" name="TextBox 19"/>
          <p:cNvSpPr txBox="1"/>
          <p:nvPr/>
        </p:nvSpPr>
        <p:spPr>
          <a:xfrm>
            <a:off x="1326276" y="3675763"/>
            <a:ext cx="966890" cy="1246495"/>
          </a:xfrm>
          <a:prstGeom prst="rect">
            <a:avLst/>
          </a:prstGeom>
          <a:solidFill>
            <a:srgbClr val="FFD9F8"/>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Enhanced Content + Standard Follow on</a:t>
            </a:r>
          </a:p>
          <a:p>
            <a:pPr algn="ctr" fontAlgn="auto">
              <a:spcBef>
                <a:spcPts val="0"/>
              </a:spcBef>
              <a:spcAft>
                <a:spcPts val="0"/>
              </a:spcAft>
            </a:pPr>
            <a:endParaRPr lang="en-US" sz="1500" dirty="0">
              <a:solidFill>
                <a:prstClr val="black"/>
              </a:solidFill>
              <a:latin typeface="Calibri"/>
            </a:endParaRPr>
          </a:p>
        </p:txBody>
      </p:sp>
      <p:sp>
        <p:nvSpPr>
          <p:cNvPr id="21" name="TextBox 20"/>
          <p:cNvSpPr txBox="1"/>
          <p:nvPr/>
        </p:nvSpPr>
        <p:spPr>
          <a:xfrm>
            <a:off x="1287132" y="3065421"/>
            <a:ext cx="1364359"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dirty="0" err="1">
                <a:solidFill>
                  <a:prstClr val="black"/>
                </a:solidFill>
                <a:latin typeface="Calibri"/>
              </a:rPr>
              <a:t>Randomisation</a:t>
            </a:r>
            <a:endParaRPr lang="en-US" sz="1500" dirty="0">
              <a:solidFill>
                <a:prstClr val="black"/>
              </a:solidFill>
              <a:latin typeface="Calibri"/>
            </a:endParaRPr>
          </a:p>
        </p:txBody>
      </p:sp>
      <p:sp>
        <p:nvSpPr>
          <p:cNvPr id="23" name="TextBox 22"/>
          <p:cNvSpPr txBox="1"/>
          <p:nvPr/>
        </p:nvSpPr>
        <p:spPr>
          <a:xfrm>
            <a:off x="114300" y="5273592"/>
            <a:ext cx="4522124" cy="553998"/>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b="1" dirty="0">
                <a:solidFill>
                  <a:prstClr val="black"/>
                </a:solidFill>
                <a:latin typeface="Calibri"/>
              </a:rPr>
              <a:t>Follow up audit data </a:t>
            </a:r>
            <a:r>
              <a:rPr lang="en-US" sz="1500" dirty="0">
                <a:solidFill>
                  <a:prstClr val="black"/>
                </a:solidFill>
                <a:latin typeface="Calibri"/>
              </a:rPr>
              <a:t>(12months): Appropriateness transfusions= </a:t>
            </a:r>
            <a:r>
              <a:rPr lang="en-US" sz="1500" dirty="0">
                <a:solidFill>
                  <a:prstClr val="black"/>
                </a:solidFill>
                <a:latin typeface="Calibri"/>
                <a:sym typeface="Wingdings"/>
              </a:rPr>
              <a:t> outcome data</a:t>
            </a:r>
            <a:endParaRPr lang="en-US" sz="1500" dirty="0">
              <a:solidFill>
                <a:prstClr val="black"/>
              </a:solidFill>
              <a:latin typeface="Calibri"/>
            </a:endParaRPr>
          </a:p>
        </p:txBody>
      </p:sp>
      <p:cxnSp>
        <p:nvCxnSpPr>
          <p:cNvPr id="12" name="Straight Arrow Connector 11"/>
          <p:cNvCxnSpPr>
            <a:stCxn id="4" idx="2"/>
          </p:cNvCxnSpPr>
          <p:nvPr/>
        </p:nvCxnSpPr>
        <p:spPr>
          <a:xfrm flipH="1">
            <a:off x="2017926" y="1861754"/>
            <a:ext cx="1" cy="3805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23036" y="2565517"/>
            <a:ext cx="4802" cy="53423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23765" y="3311542"/>
            <a:ext cx="463367" cy="283187"/>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2030586" y="3340027"/>
            <a:ext cx="5832" cy="320255"/>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611337" y="3357191"/>
            <a:ext cx="323324" cy="30619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711559" y="3174238"/>
            <a:ext cx="1235647" cy="47198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2073491" y="4910431"/>
            <a:ext cx="5832" cy="320255"/>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5888239" y="346742"/>
            <a:ext cx="2682472" cy="1353429"/>
          </a:xfrm>
          <a:prstGeom prst="rect">
            <a:avLst/>
          </a:prstGeom>
        </p:spPr>
      </p:pic>
    </p:spTree>
    <p:extLst>
      <p:ext uri="{BB962C8B-B14F-4D97-AF65-F5344CB8AC3E}">
        <p14:creationId xmlns:p14="http://schemas.microsoft.com/office/powerpoint/2010/main" val="3450887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31" y="976650"/>
            <a:ext cx="6172200" cy="461704"/>
          </a:xfrm>
        </p:spPr>
        <p:txBody>
          <a:bodyPr>
            <a:normAutofit/>
          </a:bodyPr>
          <a:lstStyle/>
          <a:p>
            <a:pPr algn="ctr"/>
            <a:r>
              <a:rPr lang="en-GB" sz="2100" b="1" dirty="0">
                <a:solidFill>
                  <a:schemeClr val="tx1"/>
                </a:solidFill>
                <a:latin typeface="+mj-lt"/>
              </a:rPr>
              <a:t>Intervention 1 ‘enhanced </a:t>
            </a:r>
            <a:r>
              <a:rPr lang="en-GB" sz="2100" b="1" dirty="0">
                <a:solidFill>
                  <a:srgbClr val="FF0000"/>
                </a:solidFill>
                <a:latin typeface="+mj-lt"/>
              </a:rPr>
              <a:t>CONTENT</a:t>
            </a:r>
            <a:r>
              <a:rPr lang="en-GB" sz="2100" b="1" dirty="0">
                <a:solidFill>
                  <a:schemeClr val="tx1"/>
                </a:solidFill>
                <a:latin typeface="+mj-lt"/>
              </a:rPr>
              <a:t>’: Overview</a:t>
            </a: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993" y="4430779"/>
            <a:ext cx="1736094" cy="1429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8"/>
          <p:cNvPicPr>
            <a:picLocks noChangeAspect="1"/>
          </p:cNvPicPr>
          <p:nvPr/>
        </p:nvPicPr>
        <p:blipFill>
          <a:blip r:embed="rId4"/>
          <a:stretch>
            <a:fillRect/>
          </a:stretch>
        </p:blipFill>
        <p:spPr>
          <a:xfrm>
            <a:off x="5689437" y="2158496"/>
            <a:ext cx="2678137" cy="1574529"/>
          </a:xfrm>
          <a:prstGeom prst="rect">
            <a:avLst/>
          </a:prstGeom>
          <a:ln>
            <a:solidFill>
              <a:schemeClr val="tx1"/>
            </a:solidFill>
          </a:ln>
        </p:spPr>
      </p:pic>
      <p:graphicFrame>
        <p:nvGraphicFramePr>
          <p:cNvPr id="3" name="Table 2"/>
          <p:cNvGraphicFramePr>
            <a:graphicFrameLocks noGrp="1"/>
          </p:cNvGraphicFramePr>
          <p:nvPr>
            <p:extLst/>
          </p:nvPr>
        </p:nvGraphicFramePr>
        <p:xfrm>
          <a:off x="173179" y="1639930"/>
          <a:ext cx="4597091" cy="4109085"/>
        </p:xfrm>
        <a:graphic>
          <a:graphicData uri="http://schemas.openxmlformats.org/drawingml/2006/table">
            <a:tbl>
              <a:tblPr firstRow="1" bandRow="1">
                <a:tableStyleId>{3C2FFA5D-87B4-456A-9821-1D502468CF0F}</a:tableStyleId>
              </a:tblPr>
              <a:tblGrid>
                <a:gridCol w="4597091"/>
              </a:tblGrid>
              <a:tr h="497205">
                <a:tc>
                  <a:txBody>
                    <a:bodyPr/>
                    <a:lstStyle/>
                    <a:p>
                      <a:pPr algn="ctr"/>
                      <a:r>
                        <a:rPr lang="en-US" sz="1800" dirty="0" smtClean="0"/>
                        <a:t>Theory/Evidence informed enhancements</a:t>
                      </a:r>
                    </a:p>
                    <a:p>
                      <a:endParaRPr lang="en-US" sz="1000" dirty="0"/>
                    </a:p>
                  </a:txBody>
                  <a:tcPr marL="68580" marR="68580" marT="34290" marB="34290"/>
                </a:tc>
              </a:tr>
              <a:tr h="525780">
                <a:tc>
                  <a:txBody>
                    <a:bodyPr/>
                    <a:lstStyle/>
                    <a:p>
                      <a:r>
                        <a:rPr lang="en-US" sz="1500" dirty="0" smtClean="0"/>
                        <a:t>1. In each feedback report, include at least one </a:t>
                      </a:r>
                      <a:r>
                        <a:rPr lang="en-US" sz="1500" b="1" dirty="0" smtClean="0"/>
                        <a:t>BCT</a:t>
                      </a:r>
                      <a:r>
                        <a:rPr lang="en-US" sz="1500" dirty="0" smtClean="0"/>
                        <a:t> </a:t>
                      </a:r>
                      <a:r>
                        <a:rPr lang="en-US" sz="1500" b="1" dirty="0" smtClean="0"/>
                        <a:t>related</a:t>
                      </a:r>
                      <a:r>
                        <a:rPr lang="en-US" sz="1500" dirty="0" smtClean="0"/>
                        <a:t> to each component of </a:t>
                      </a:r>
                      <a:r>
                        <a:rPr lang="en-US" sz="1500" b="1" dirty="0" smtClean="0"/>
                        <a:t>Control Theory</a:t>
                      </a:r>
                      <a:endParaRPr lang="en-US" sz="1500" b="1" dirty="0"/>
                    </a:p>
                  </a:txBody>
                  <a:tcPr marL="68580" marR="68580" marT="34290" marB="34290"/>
                </a:tc>
              </a:tr>
              <a:tr h="754380">
                <a:tc>
                  <a:txBody>
                    <a:bodyPr/>
                    <a:lstStyle/>
                    <a:p>
                      <a:r>
                        <a:rPr lang="en-US" sz="1500" dirty="0" smtClean="0"/>
                        <a:t>2. </a:t>
                      </a:r>
                      <a:r>
                        <a:rPr lang="en-US" sz="1500" b="1" dirty="0" err="1" smtClean="0"/>
                        <a:t>Behaviourally</a:t>
                      </a:r>
                      <a:r>
                        <a:rPr lang="en-US" sz="1500" b="1" dirty="0" smtClean="0"/>
                        <a:t> specify </a:t>
                      </a:r>
                      <a:r>
                        <a:rPr lang="en-US" sz="1500" dirty="0" smtClean="0"/>
                        <a:t>audit standards, feedback,</a:t>
                      </a:r>
                      <a:r>
                        <a:rPr lang="en-US" sz="1500" baseline="0" dirty="0" smtClean="0"/>
                        <a:t> recommendations (i.e. Target/ Action/ Context/ Timeframe/Actor) </a:t>
                      </a:r>
                      <a:endParaRPr lang="en-US" sz="1500" dirty="0"/>
                    </a:p>
                  </a:txBody>
                  <a:tcPr marL="68580" marR="68580" marT="34290" marB="34290"/>
                </a:tc>
              </a:tr>
              <a:tr h="525780">
                <a:tc>
                  <a:txBody>
                    <a:bodyPr/>
                    <a:lstStyle/>
                    <a:p>
                      <a:r>
                        <a:rPr lang="en-US" sz="1500" dirty="0" smtClean="0"/>
                        <a:t>3. Only deliver </a:t>
                      </a:r>
                      <a:r>
                        <a:rPr lang="en-US" sz="1500" b="1" dirty="0" smtClean="0"/>
                        <a:t>feedback</a:t>
                      </a:r>
                      <a:r>
                        <a:rPr lang="en-US" sz="1500" dirty="0" smtClean="0"/>
                        <a:t> explicitly</a:t>
                      </a:r>
                      <a:r>
                        <a:rPr lang="en-US" sz="1500" baseline="0" dirty="0" smtClean="0"/>
                        <a:t> </a:t>
                      </a:r>
                      <a:r>
                        <a:rPr lang="en-US" sz="1500" b="1" baseline="0" dirty="0" smtClean="0"/>
                        <a:t>related</a:t>
                      </a:r>
                      <a:r>
                        <a:rPr lang="en-US" sz="1500" baseline="0" dirty="0" smtClean="0"/>
                        <a:t> to an audit </a:t>
                      </a:r>
                      <a:r>
                        <a:rPr lang="en-US" sz="1500" b="1" baseline="0" dirty="0" smtClean="0"/>
                        <a:t>standard</a:t>
                      </a:r>
                      <a:endParaRPr lang="en-US" sz="1500" b="1" dirty="0"/>
                    </a:p>
                  </a:txBody>
                  <a:tcPr marL="68580" marR="68580" marT="34290" marB="34290"/>
                </a:tc>
              </a:tr>
              <a:tr h="525780">
                <a:tc>
                  <a:txBody>
                    <a:bodyPr/>
                    <a:lstStyle/>
                    <a:p>
                      <a:r>
                        <a:rPr lang="en-US" sz="1500" dirty="0" smtClean="0"/>
                        <a:t>4. Include </a:t>
                      </a:r>
                      <a:r>
                        <a:rPr lang="en-US" sz="1500" b="1" dirty="0" smtClean="0"/>
                        <a:t>multiple comparators </a:t>
                      </a:r>
                      <a:r>
                        <a:rPr lang="en-US" sz="1500" dirty="0" smtClean="0"/>
                        <a:t>(i.e. national/</a:t>
                      </a:r>
                      <a:r>
                        <a:rPr lang="en-US" sz="1500" baseline="0" dirty="0" smtClean="0"/>
                        <a:t> regional/ top 10%)</a:t>
                      </a:r>
                      <a:endParaRPr lang="en-US" sz="1500" dirty="0"/>
                    </a:p>
                  </a:txBody>
                  <a:tcPr marL="68580" marR="68580" marT="34290" marB="34290"/>
                </a:tc>
              </a:tr>
              <a:tr h="7543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t>5. If feedback</a:t>
                      </a:r>
                      <a:r>
                        <a:rPr lang="en-US" sz="1500" baseline="0" dirty="0" smtClean="0"/>
                        <a:t> delivered once, conduct </a:t>
                      </a:r>
                      <a:r>
                        <a:rPr lang="en-US" sz="1500" b="1" baseline="0" dirty="0" smtClean="0"/>
                        <a:t>rapid re-audit </a:t>
                      </a:r>
                      <a:r>
                        <a:rPr lang="en-US" sz="1500" baseline="0" dirty="0" smtClean="0"/>
                        <a:t>comparing past/present </a:t>
                      </a:r>
                      <a:r>
                        <a:rPr lang="en-US" sz="1500" baseline="0" dirty="0" err="1" smtClean="0"/>
                        <a:t>behaviour</a:t>
                      </a:r>
                      <a:endParaRPr lang="en-US" sz="1500" dirty="0" smtClean="0"/>
                    </a:p>
                    <a:p>
                      <a:endParaRPr lang="en-US" sz="1500" dirty="0"/>
                    </a:p>
                  </a:txBody>
                  <a:tcPr marL="68580" marR="68580" marT="34290" marB="34290"/>
                </a:tc>
              </a:tr>
              <a:tr h="525780">
                <a:tc>
                  <a:txBody>
                    <a:bodyPr/>
                    <a:lstStyle/>
                    <a:p>
                      <a:r>
                        <a:rPr lang="en-US" sz="1500" dirty="0" smtClean="0"/>
                        <a:t>6. Include </a:t>
                      </a:r>
                      <a:r>
                        <a:rPr lang="en-US" sz="1500" b="1" dirty="0" smtClean="0"/>
                        <a:t>positive feedback</a:t>
                      </a:r>
                      <a:r>
                        <a:rPr lang="en-US" sz="1500" b="1" baseline="0" dirty="0" smtClean="0"/>
                        <a:t> </a:t>
                      </a:r>
                      <a:r>
                        <a:rPr lang="en-US" sz="1500" baseline="0" dirty="0" smtClean="0"/>
                        <a:t>(i.e. message of encouragement) </a:t>
                      </a:r>
                      <a:endParaRPr lang="en-US" sz="1500" dirty="0"/>
                    </a:p>
                  </a:txBody>
                  <a:tcPr marL="68580" marR="68580" marT="34290" marB="34290"/>
                </a:tc>
              </a:tr>
            </a:tbl>
          </a:graphicData>
        </a:graphic>
      </p:graphicFrame>
      <p:cxnSp>
        <p:nvCxnSpPr>
          <p:cNvPr id="5" name="Straight Arrow Connector 4"/>
          <p:cNvCxnSpPr/>
          <p:nvPr/>
        </p:nvCxnSpPr>
        <p:spPr>
          <a:xfrm flipV="1">
            <a:off x="4762397" y="3029978"/>
            <a:ext cx="850148" cy="228294"/>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841115" y="1510643"/>
            <a:ext cx="4302885" cy="553998"/>
          </a:xfrm>
          <a:prstGeom prst="rect">
            <a:avLst/>
          </a:prstGeom>
          <a:noFill/>
        </p:spPr>
        <p:txBody>
          <a:bodyPr wrap="square" rtlCol="0">
            <a:spAutoFit/>
          </a:bodyPr>
          <a:lstStyle/>
          <a:p>
            <a:pPr algn="ctr" fontAlgn="auto">
              <a:spcBef>
                <a:spcPts val="0"/>
              </a:spcBef>
              <a:spcAft>
                <a:spcPts val="0"/>
              </a:spcAft>
            </a:pPr>
            <a:r>
              <a:rPr lang="en-US" sz="1500" b="1" dirty="0">
                <a:solidFill>
                  <a:srgbClr val="FF0000"/>
                </a:solidFill>
                <a:latin typeface="Calibri"/>
              </a:rPr>
              <a:t>Enhancement guidance manual + template reports:</a:t>
            </a:r>
            <a:r>
              <a:rPr lang="en-US" sz="1500" b="1" dirty="0">
                <a:solidFill>
                  <a:prstClr val="black"/>
                </a:solidFill>
                <a:latin typeface="Calibri"/>
              </a:rPr>
              <a:t> audit writing group </a:t>
            </a:r>
          </a:p>
        </p:txBody>
      </p:sp>
      <p:sp>
        <p:nvSpPr>
          <p:cNvPr id="24" name="TextBox 23"/>
          <p:cNvSpPr txBox="1"/>
          <p:nvPr/>
        </p:nvSpPr>
        <p:spPr>
          <a:xfrm>
            <a:off x="7353756" y="4680684"/>
            <a:ext cx="1886264" cy="1015663"/>
          </a:xfrm>
          <a:prstGeom prst="rect">
            <a:avLst/>
          </a:prstGeom>
          <a:noFill/>
        </p:spPr>
        <p:txBody>
          <a:bodyPr wrap="square" rtlCol="0">
            <a:spAutoFit/>
          </a:bodyPr>
          <a:lstStyle/>
          <a:p>
            <a:pPr fontAlgn="auto">
              <a:spcBef>
                <a:spcPts val="0"/>
              </a:spcBef>
              <a:spcAft>
                <a:spcPts val="0"/>
              </a:spcAft>
            </a:pPr>
            <a:r>
              <a:rPr lang="en-US" sz="1500" b="1" dirty="0">
                <a:solidFill>
                  <a:srgbClr val="FF0000"/>
                </a:solidFill>
                <a:latin typeface="Calibri"/>
              </a:rPr>
              <a:t>Enhanced feedback reports: </a:t>
            </a:r>
          </a:p>
          <a:p>
            <a:pPr fontAlgn="auto">
              <a:spcBef>
                <a:spcPts val="0"/>
              </a:spcBef>
              <a:spcAft>
                <a:spcPts val="0"/>
              </a:spcAft>
            </a:pPr>
            <a:r>
              <a:rPr lang="en-US" sz="1500" b="1" dirty="0">
                <a:solidFill>
                  <a:prstClr val="black"/>
                </a:solidFill>
                <a:latin typeface="Calibri"/>
              </a:rPr>
              <a:t>transfusion clinical staff</a:t>
            </a:r>
          </a:p>
        </p:txBody>
      </p:sp>
      <p:cxnSp>
        <p:nvCxnSpPr>
          <p:cNvPr id="26" name="Straight Arrow Connector 25"/>
          <p:cNvCxnSpPr/>
          <p:nvPr/>
        </p:nvCxnSpPr>
        <p:spPr>
          <a:xfrm flipH="1">
            <a:off x="6492619" y="3799761"/>
            <a:ext cx="4961" cy="634276"/>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ppt_y</p:attrName>
                                        </p:attrNameLst>
                                      </p:cBhvr>
                                      <p:tavLst>
                                        <p:tav tm="0">
                                          <p:val>
                                            <p:strVal val="#ppt_y+#ppt_h*1.125000"/>
                                          </p:val>
                                        </p:tav>
                                        <p:tav tm="100000">
                                          <p:val>
                                            <p:strVal val="#ppt_y"/>
                                          </p:val>
                                        </p:tav>
                                      </p:tavLst>
                                    </p:anim>
                                    <p:animEffect transition="in" filter="wipe(up)">
                                      <p:cBhvr>
                                        <p:cTn id="22" dur="500"/>
                                        <p:tgtEl>
                                          <p:spTgt spid="26"/>
                                        </p:tgtEl>
                                      </p:cBhvr>
                                    </p:animEffect>
                                  </p:childTnLst>
                                </p:cTn>
                              </p:par>
                              <p:par>
                                <p:cTn id="23" presetID="1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4803" y="1000125"/>
            <a:ext cx="8180434" cy="4822031"/>
          </a:xfrm>
          <a:prstGeom prst="rect">
            <a:avLst/>
          </a:prstGeom>
        </p:spPr>
      </p:pic>
    </p:spTree>
    <p:extLst>
      <p:ext uri="{BB962C8B-B14F-4D97-AF65-F5344CB8AC3E}">
        <p14:creationId xmlns:p14="http://schemas.microsoft.com/office/powerpoint/2010/main" val="2180210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8225" y="1243013"/>
            <a:ext cx="6772275" cy="4114800"/>
          </a:xfrm>
          <a:prstGeom prst="rect">
            <a:avLst/>
          </a:prstGeom>
        </p:spPr>
      </p:pic>
    </p:spTree>
    <p:extLst>
      <p:ext uri="{BB962C8B-B14F-4D97-AF65-F5344CB8AC3E}">
        <p14:creationId xmlns:p14="http://schemas.microsoft.com/office/powerpoint/2010/main" val="369892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00" y="501786"/>
            <a:ext cx="2329735" cy="307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5800" y="3571874"/>
            <a:ext cx="1864613" cy="369332"/>
          </a:xfrm>
          <a:prstGeom prst="rect">
            <a:avLst/>
          </a:prstGeom>
        </p:spPr>
        <p:txBody>
          <a:bodyPr wrap="none">
            <a:spAutoFit/>
          </a:bodyPr>
          <a:lstStyle/>
          <a:p>
            <a:r>
              <a:rPr lang="en-GB" dirty="0">
                <a:solidFill>
                  <a:prstClr val="black"/>
                </a:solidFill>
              </a:rPr>
              <a:t>Otto </a:t>
            </a:r>
            <a:r>
              <a:rPr lang="en-GB" dirty="0" err="1">
                <a:solidFill>
                  <a:prstClr val="black"/>
                </a:solidFill>
              </a:rPr>
              <a:t>Rohwedder</a:t>
            </a:r>
            <a:endParaRPr lang="en-GB" dirty="0">
              <a:solidFill>
                <a:prstClr val="black"/>
              </a:solidFill>
            </a:endParaRPr>
          </a:p>
        </p:txBody>
      </p:sp>
      <p:pic>
        <p:nvPicPr>
          <p:cNvPr id="3" name="Picture 2"/>
          <p:cNvPicPr>
            <a:picLocks noChangeAspect="1"/>
          </p:cNvPicPr>
          <p:nvPr/>
        </p:nvPicPr>
        <p:blipFill>
          <a:blip r:embed="rId4"/>
          <a:stretch>
            <a:fillRect/>
          </a:stretch>
        </p:blipFill>
        <p:spPr>
          <a:xfrm>
            <a:off x="3090022" y="2010062"/>
            <a:ext cx="2312231" cy="2776251"/>
          </a:xfrm>
          <a:prstGeom prst="rect">
            <a:avLst/>
          </a:prstGeom>
        </p:spPr>
      </p:pic>
      <p:pic>
        <p:nvPicPr>
          <p:cNvPr id="4" name="Picture 3"/>
          <p:cNvPicPr>
            <a:picLocks noChangeAspect="1"/>
          </p:cNvPicPr>
          <p:nvPr/>
        </p:nvPicPr>
        <p:blipFill>
          <a:blip r:embed="rId5"/>
          <a:stretch>
            <a:fillRect/>
          </a:stretch>
        </p:blipFill>
        <p:spPr>
          <a:xfrm>
            <a:off x="5530814" y="4514850"/>
            <a:ext cx="3247740" cy="2167483"/>
          </a:xfrm>
          <a:prstGeom prst="rect">
            <a:avLst/>
          </a:prstGeom>
        </p:spPr>
      </p:pic>
    </p:spTree>
    <p:extLst>
      <p:ext uri="{BB962C8B-B14F-4D97-AF65-F5344CB8AC3E}">
        <p14:creationId xmlns:p14="http://schemas.microsoft.com/office/powerpoint/2010/main" val="42839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31" y="976650"/>
            <a:ext cx="6172200" cy="461704"/>
          </a:xfrm>
        </p:spPr>
        <p:txBody>
          <a:bodyPr>
            <a:normAutofit fontScale="90000"/>
          </a:bodyPr>
          <a:lstStyle/>
          <a:p>
            <a:pPr algn="ctr"/>
            <a:r>
              <a:rPr lang="en-GB" sz="2100" b="1" dirty="0">
                <a:solidFill>
                  <a:schemeClr val="tx1"/>
                </a:solidFill>
                <a:latin typeface="+mj-lt"/>
              </a:rPr>
              <a:t>Intervention 2 ‘enhanced </a:t>
            </a:r>
            <a:r>
              <a:rPr lang="en-GB" sz="2100" b="1" dirty="0">
                <a:solidFill>
                  <a:srgbClr val="FF0000"/>
                </a:solidFill>
                <a:latin typeface="+mj-lt"/>
              </a:rPr>
              <a:t>FOLLOW ON SUPPORT</a:t>
            </a:r>
            <a:r>
              <a:rPr lang="en-GB" sz="2100" b="1" dirty="0">
                <a:solidFill>
                  <a:schemeClr val="tx1"/>
                </a:solidFill>
                <a:latin typeface="+mj-lt"/>
              </a:rPr>
              <a:t>’: Overview</a:t>
            </a:r>
          </a:p>
        </p:txBody>
      </p:sp>
      <p:sp>
        <p:nvSpPr>
          <p:cNvPr id="7" name="TextBox 6"/>
          <p:cNvSpPr txBox="1"/>
          <p:nvPr/>
        </p:nvSpPr>
        <p:spPr>
          <a:xfrm>
            <a:off x="4723039" y="5391329"/>
            <a:ext cx="1841985" cy="323165"/>
          </a:xfrm>
          <a:prstGeom prst="rect">
            <a:avLst/>
          </a:prstGeom>
          <a:noFill/>
        </p:spPr>
        <p:txBody>
          <a:bodyPr wrap="square" rtlCol="0">
            <a:spAutoFit/>
          </a:bodyPr>
          <a:lstStyle/>
          <a:p>
            <a:pPr algn="ctr" fontAlgn="auto">
              <a:spcBef>
                <a:spcPts val="0"/>
              </a:spcBef>
              <a:spcAft>
                <a:spcPts val="0"/>
              </a:spcAft>
            </a:pPr>
            <a:r>
              <a:rPr lang="en-US" sz="1500" b="1" dirty="0">
                <a:solidFill>
                  <a:srgbClr val="FF0000"/>
                </a:solidFill>
                <a:latin typeface="Calibri"/>
              </a:rPr>
              <a:t>Telephone Support</a:t>
            </a:r>
          </a:p>
        </p:txBody>
      </p:sp>
      <p:sp>
        <p:nvSpPr>
          <p:cNvPr id="4" name="TextBox 3"/>
          <p:cNvSpPr txBox="1"/>
          <p:nvPr/>
        </p:nvSpPr>
        <p:spPr>
          <a:xfrm>
            <a:off x="299126" y="1636599"/>
            <a:ext cx="3432075" cy="4293483"/>
          </a:xfrm>
          <a:prstGeom prst="rect">
            <a:avLst/>
          </a:prstGeom>
          <a:solidFill>
            <a:schemeClr val="accent1">
              <a:lumMod val="20000"/>
              <a:lumOff val="80000"/>
            </a:schemeClr>
          </a:solidFill>
          <a:ln>
            <a:solidFill>
              <a:srgbClr val="000000"/>
            </a:solidFill>
          </a:ln>
        </p:spPr>
        <p:txBody>
          <a:bodyPr wrap="square" rtlCol="0">
            <a:spAutoFit/>
          </a:bodyPr>
          <a:lstStyle/>
          <a:p>
            <a:pPr fontAlgn="auto">
              <a:spcBef>
                <a:spcPts val="0"/>
              </a:spcBef>
              <a:spcAft>
                <a:spcPts val="0"/>
              </a:spcAft>
            </a:pPr>
            <a:r>
              <a:rPr lang="en-US" sz="1500" b="1" dirty="0" err="1">
                <a:solidFill>
                  <a:prstClr val="black"/>
                </a:solidFill>
                <a:latin typeface="Calibri"/>
              </a:rPr>
              <a:t>Behaviour</a:t>
            </a:r>
            <a:r>
              <a:rPr lang="en-US" sz="1500" b="1" dirty="0">
                <a:solidFill>
                  <a:prstClr val="black"/>
                </a:solidFill>
                <a:latin typeface="Calibri"/>
              </a:rPr>
              <a:t> Change Techniques (n=20), including: </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Instruction</a:t>
            </a:r>
            <a:r>
              <a:rPr lang="en-US" sz="1500" dirty="0">
                <a:solidFill>
                  <a:prstClr val="black"/>
                </a:solidFill>
                <a:latin typeface="Calibri"/>
              </a:rPr>
              <a:t> how to perform </a:t>
            </a:r>
            <a:r>
              <a:rPr lang="en-US" sz="1500" dirty="0" err="1">
                <a:solidFill>
                  <a:prstClr val="black"/>
                </a:solidFill>
                <a:latin typeface="Calibri"/>
              </a:rPr>
              <a:t>behaviour</a:t>
            </a:r>
            <a:endParaRPr lang="en-US" sz="1500" dirty="0">
              <a:solidFill>
                <a:prstClr val="black"/>
              </a:solidFill>
              <a:latin typeface="Calibri"/>
            </a:endParaRP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Problem solving</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Action planning</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Goal-setting </a:t>
            </a:r>
            <a:r>
              <a:rPr lang="en-US" sz="1500" dirty="0">
                <a:solidFill>
                  <a:prstClr val="black"/>
                </a:solidFill>
                <a:latin typeface="Calibri"/>
              </a:rPr>
              <a:t>(</a:t>
            </a:r>
            <a:r>
              <a:rPr lang="en-US" sz="1500" dirty="0" err="1">
                <a:solidFill>
                  <a:prstClr val="black"/>
                </a:solidFill>
                <a:latin typeface="Calibri"/>
              </a:rPr>
              <a:t>behaviour</a:t>
            </a:r>
            <a:r>
              <a:rPr lang="en-US" sz="1500" dirty="0">
                <a:solidFill>
                  <a:prstClr val="black"/>
                </a:solidFill>
                <a:latin typeface="Calibri"/>
              </a:rPr>
              <a:t>/ Outcome</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Self-monitoring</a:t>
            </a:r>
          </a:p>
          <a:p>
            <a:pPr marL="214313" indent="-214313" fontAlgn="auto">
              <a:lnSpc>
                <a:spcPct val="150000"/>
              </a:lnSpc>
              <a:spcBef>
                <a:spcPts val="0"/>
              </a:spcBef>
              <a:spcAft>
                <a:spcPts val="0"/>
              </a:spcAft>
              <a:buFont typeface="Arial"/>
              <a:buChar char="•"/>
            </a:pPr>
            <a:r>
              <a:rPr lang="en-US" sz="1500" dirty="0" err="1">
                <a:solidFill>
                  <a:prstClr val="black"/>
                </a:solidFill>
                <a:latin typeface="Calibri"/>
              </a:rPr>
              <a:t>Behavioural</a:t>
            </a:r>
            <a:r>
              <a:rPr lang="en-US" sz="1500" dirty="0">
                <a:solidFill>
                  <a:prstClr val="black"/>
                </a:solidFill>
                <a:latin typeface="Calibri"/>
              </a:rPr>
              <a:t> </a:t>
            </a:r>
            <a:r>
              <a:rPr lang="en-US" sz="1500" b="1" dirty="0">
                <a:solidFill>
                  <a:prstClr val="black"/>
                </a:solidFill>
                <a:latin typeface="Calibri"/>
              </a:rPr>
              <a:t>practice/rehearsal</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Demonstration</a:t>
            </a:r>
            <a:r>
              <a:rPr lang="en-US" sz="1500" dirty="0">
                <a:solidFill>
                  <a:prstClr val="black"/>
                </a:solidFill>
                <a:latin typeface="Calibri"/>
              </a:rPr>
              <a:t> of the </a:t>
            </a:r>
            <a:r>
              <a:rPr lang="en-US" sz="1500" dirty="0" err="1">
                <a:solidFill>
                  <a:prstClr val="black"/>
                </a:solidFill>
                <a:latin typeface="Calibri"/>
              </a:rPr>
              <a:t>behaviour</a:t>
            </a:r>
            <a:endParaRPr lang="en-US" sz="1500" dirty="0">
              <a:solidFill>
                <a:prstClr val="black"/>
              </a:solidFill>
              <a:latin typeface="Calibri"/>
            </a:endParaRPr>
          </a:p>
          <a:p>
            <a:pPr marL="214313" indent="-214313" fontAlgn="auto">
              <a:lnSpc>
                <a:spcPct val="150000"/>
              </a:lnSpc>
              <a:spcBef>
                <a:spcPts val="0"/>
              </a:spcBef>
              <a:spcAft>
                <a:spcPts val="0"/>
              </a:spcAft>
              <a:buFont typeface="Arial"/>
              <a:buChar char="•"/>
            </a:pPr>
            <a:r>
              <a:rPr lang="en-US" sz="1500" dirty="0">
                <a:solidFill>
                  <a:prstClr val="black"/>
                </a:solidFill>
                <a:latin typeface="Calibri"/>
              </a:rPr>
              <a:t>Social </a:t>
            </a:r>
            <a:r>
              <a:rPr lang="en-US" sz="1500" b="1" dirty="0">
                <a:solidFill>
                  <a:prstClr val="black"/>
                </a:solidFill>
                <a:latin typeface="Calibri"/>
              </a:rPr>
              <a:t>reward</a:t>
            </a:r>
          </a:p>
          <a:p>
            <a:pPr marL="214313" indent="-214313" fontAlgn="auto">
              <a:lnSpc>
                <a:spcPct val="150000"/>
              </a:lnSpc>
              <a:spcBef>
                <a:spcPts val="0"/>
              </a:spcBef>
              <a:spcAft>
                <a:spcPts val="0"/>
              </a:spcAft>
              <a:buFont typeface="Arial"/>
              <a:buChar char="•"/>
            </a:pPr>
            <a:r>
              <a:rPr lang="en-US" sz="1500" b="1" dirty="0">
                <a:solidFill>
                  <a:prstClr val="black"/>
                </a:solidFill>
                <a:latin typeface="Calibri"/>
              </a:rPr>
              <a:t>Prompts</a:t>
            </a:r>
            <a:r>
              <a:rPr lang="en-US" sz="1500" dirty="0">
                <a:solidFill>
                  <a:prstClr val="black"/>
                </a:solidFill>
                <a:latin typeface="Calibri"/>
              </a:rPr>
              <a:t> and </a:t>
            </a:r>
            <a:r>
              <a:rPr lang="en-US" sz="1500" b="1" dirty="0">
                <a:solidFill>
                  <a:prstClr val="black"/>
                </a:solidFill>
                <a:latin typeface="Calibri"/>
              </a:rPr>
              <a:t>cues</a:t>
            </a:r>
          </a:p>
          <a:p>
            <a:pPr marL="214313" indent="-214313" fontAlgn="auto">
              <a:lnSpc>
                <a:spcPct val="150000"/>
              </a:lnSpc>
              <a:spcBef>
                <a:spcPts val="0"/>
              </a:spcBef>
              <a:spcAft>
                <a:spcPts val="0"/>
              </a:spcAft>
              <a:buFont typeface="Arial"/>
              <a:buChar char="•"/>
            </a:pPr>
            <a:r>
              <a:rPr lang="en-US" sz="1500" dirty="0">
                <a:solidFill>
                  <a:prstClr val="black"/>
                </a:solidFill>
                <a:latin typeface="Calibri"/>
              </a:rPr>
              <a:t>Social </a:t>
            </a:r>
            <a:r>
              <a:rPr lang="en-US" sz="1500" b="1" dirty="0">
                <a:solidFill>
                  <a:prstClr val="black"/>
                </a:solidFill>
                <a:latin typeface="Calibri"/>
              </a:rPr>
              <a:t>support</a:t>
            </a:r>
            <a:r>
              <a:rPr lang="en-US" sz="1500" dirty="0">
                <a:solidFill>
                  <a:prstClr val="black"/>
                </a:solidFill>
                <a:latin typeface="Calibri"/>
              </a:rPr>
              <a:t> (practical) </a:t>
            </a:r>
          </a:p>
          <a:p>
            <a:pPr marL="214313" indent="-214313" fontAlgn="auto">
              <a:spcBef>
                <a:spcPts val="0"/>
              </a:spcBef>
              <a:spcAft>
                <a:spcPts val="0"/>
              </a:spcAft>
              <a:buFont typeface="Arial"/>
              <a:buChar char="•"/>
            </a:pPr>
            <a:endParaRPr lang="en-US" dirty="0" smtClean="0">
              <a:solidFill>
                <a:prstClr val="black"/>
              </a:solidFill>
              <a:latin typeface="Calibri"/>
            </a:endParaRPr>
          </a:p>
        </p:txBody>
      </p:sp>
      <p:pic>
        <p:nvPicPr>
          <p:cNvPr id="11" name="Picture 4" descr="http://www.dfsplanroom.net/uploads/2/5/9/1/25910510/3739696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862" y="4557036"/>
            <a:ext cx="1613266" cy="1312795"/>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4"/>
          <a:stretch>
            <a:fillRect/>
          </a:stretch>
        </p:blipFill>
        <p:spPr>
          <a:xfrm>
            <a:off x="4719189" y="2351992"/>
            <a:ext cx="4251633" cy="1387979"/>
          </a:xfrm>
          <a:prstGeom prst="rect">
            <a:avLst/>
          </a:prstGeom>
          <a:ln>
            <a:solidFill>
              <a:srgbClr val="000000"/>
            </a:solidFill>
          </a:ln>
        </p:spPr>
      </p:pic>
      <p:sp>
        <p:nvSpPr>
          <p:cNvPr id="14" name="TextBox 13"/>
          <p:cNvSpPr txBox="1"/>
          <p:nvPr/>
        </p:nvSpPr>
        <p:spPr>
          <a:xfrm>
            <a:off x="5955775" y="1803960"/>
            <a:ext cx="1841985" cy="323165"/>
          </a:xfrm>
          <a:prstGeom prst="rect">
            <a:avLst/>
          </a:prstGeom>
          <a:noFill/>
        </p:spPr>
        <p:txBody>
          <a:bodyPr wrap="square" rtlCol="0">
            <a:spAutoFit/>
          </a:bodyPr>
          <a:lstStyle/>
          <a:p>
            <a:pPr algn="ctr" fontAlgn="auto">
              <a:spcBef>
                <a:spcPts val="0"/>
              </a:spcBef>
              <a:spcAft>
                <a:spcPts val="0"/>
              </a:spcAft>
            </a:pPr>
            <a:r>
              <a:rPr lang="en-US" sz="1500" b="1" dirty="0">
                <a:solidFill>
                  <a:srgbClr val="FF0000"/>
                </a:solidFill>
                <a:latin typeface="Calibri"/>
              </a:rPr>
              <a:t>Web-Toolkit </a:t>
            </a:r>
          </a:p>
        </p:txBody>
      </p:sp>
      <p:cxnSp>
        <p:nvCxnSpPr>
          <p:cNvPr id="16" name="Straight Arrow Connector 15"/>
          <p:cNvCxnSpPr/>
          <p:nvPr/>
        </p:nvCxnSpPr>
        <p:spPr>
          <a:xfrm flipV="1">
            <a:off x="3739072" y="3360612"/>
            <a:ext cx="920993" cy="7871"/>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7" idx="0"/>
          </p:cNvCxnSpPr>
          <p:nvPr/>
        </p:nvCxnSpPr>
        <p:spPr>
          <a:xfrm>
            <a:off x="3718279" y="3749987"/>
            <a:ext cx="1925753" cy="1641342"/>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877902" y="3880175"/>
            <a:ext cx="1009863" cy="1413594"/>
          </a:xfrm>
          <a:prstGeom prst="straightConnector1">
            <a:avLst/>
          </a:prstGeom>
          <a:ln w="38100" cmpd="sng">
            <a:prstDash val="sysDash"/>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19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17175" y="2114564"/>
            <a:ext cx="1621786" cy="939534"/>
          </a:xfrm>
          <a:prstGeom prst="rect">
            <a:avLst/>
          </a:prstGeom>
        </p:spPr>
      </p:pic>
      <p:sp>
        <p:nvSpPr>
          <p:cNvPr id="15" name="Title 1"/>
          <p:cNvSpPr>
            <a:spLocks noGrp="1"/>
          </p:cNvSpPr>
          <p:nvPr>
            <p:ph type="title"/>
          </p:nvPr>
        </p:nvSpPr>
        <p:spPr>
          <a:xfrm>
            <a:off x="961058" y="977391"/>
            <a:ext cx="7439624" cy="497723"/>
          </a:xfrm>
          <a:solidFill>
            <a:srgbClr val="FFFFFF"/>
          </a:solidFill>
        </p:spPr>
        <p:txBody>
          <a:bodyPr>
            <a:noAutofit/>
          </a:bodyPr>
          <a:lstStyle/>
          <a:p>
            <a:pPr algn="ctr"/>
            <a:r>
              <a:rPr lang="en-US" sz="2100" b="1" dirty="0">
                <a:latin typeface="+mn-lt"/>
              </a:rPr>
              <a:t>AFFINITIE </a:t>
            </a:r>
            <a:r>
              <a:rPr lang="en-US" sz="2100" b="1" dirty="0">
                <a:solidFill>
                  <a:srgbClr val="FF0000"/>
                </a:solidFill>
                <a:latin typeface="+mn-lt"/>
              </a:rPr>
              <a:t>Cluster RCT </a:t>
            </a:r>
            <a:r>
              <a:rPr lang="en-US" sz="2100" b="1" dirty="0">
                <a:latin typeface="+mn-lt"/>
              </a:rPr>
              <a:t>with </a:t>
            </a:r>
            <a:r>
              <a:rPr lang="en-US" sz="2100" b="1" dirty="0">
                <a:solidFill>
                  <a:srgbClr val="FF0000"/>
                </a:solidFill>
                <a:latin typeface="+mn-lt"/>
              </a:rPr>
              <a:t>2x2</a:t>
            </a:r>
            <a:r>
              <a:rPr lang="en-US" sz="2100" b="1" dirty="0">
                <a:latin typeface="+mn-lt"/>
              </a:rPr>
              <a:t> factorial design</a:t>
            </a:r>
            <a:endParaRPr lang="en-GB" sz="2100" dirty="0">
              <a:solidFill>
                <a:srgbClr val="FF0000"/>
              </a:solidFill>
              <a:latin typeface="+mn-lt"/>
            </a:endParaRPr>
          </a:p>
        </p:txBody>
      </p:sp>
      <p:sp>
        <p:nvSpPr>
          <p:cNvPr id="4" name="TextBox 3"/>
          <p:cNvSpPr txBox="1"/>
          <p:nvPr/>
        </p:nvSpPr>
        <p:spPr>
          <a:xfrm>
            <a:off x="1382941" y="1538589"/>
            <a:ext cx="1269971"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UK Hospitals </a:t>
            </a:r>
          </a:p>
        </p:txBody>
      </p:sp>
      <p:sp>
        <p:nvSpPr>
          <p:cNvPr id="16" name="TextBox 15"/>
          <p:cNvSpPr txBox="1"/>
          <p:nvPr/>
        </p:nvSpPr>
        <p:spPr>
          <a:xfrm>
            <a:off x="110134" y="2290114"/>
            <a:ext cx="4522124"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b="1" dirty="0">
                <a:solidFill>
                  <a:prstClr val="black"/>
                </a:solidFill>
                <a:latin typeface="Calibri"/>
              </a:rPr>
              <a:t>Baseline audit data: </a:t>
            </a:r>
            <a:r>
              <a:rPr lang="en-US" sz="1500" dirty="0">
                <a:solidFill>
                  <a:prstClr val="black"/>
                </a:solidFill>
                <a:latin typeface="Calibri"/>
              </a:rPr>
              <a:t>Appropriateness of transfusions </a:t>
            </a:r>
          </a:p>
        </p:txBody>
      </p:sp>
      <p:sp>
        <p:nvSpPr>
          <p:cNvPr id="17" name="TextBox 16"/>
          <p:cNvSpPr txBox="1"/>
          <p:nvPr/>
        </p:nvSpPr>
        <p:spPr>
          <a:xfrm>
            <a:off x="122882" y="3631797"/>
            <a:ext cx="966890" cy="1246495"/>
          </a:xfrm>
          <a:prstGeom prst="rect">
            <a:avLst/>
          </a:prstGeom>
          <a:solidFill>
            <a:schemeClr val="accent1">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Standard Content + Standard Follow On</a:t>
            </a:r>
          </a:p>
          <a:p>
            <a:pPr algn="ctr" fontAlgn="auto">
              <a:spcBef>
                <a:spcPts val="0"/>
              </a:spcBef>
              <a:spcAft>
                <a:spcPts val="0"/>
              </a:spcAft>
            </a:pPr>
            <a:endParaRPr lang="en-US" sz="1500" dirty="0">
              <a:solidFill>
                <a:prstClr val="black"/>
              </a:solidFill>
              <a:latin typeface="Calibri"/>
            </a:endParaRPr>
          </a:p>
        </p:txBody>
      </p:sp>
      <p:sp>
        <p:nvSpPr>
          <p:cNvPr id="18" name="TextBox 17"/>
          <p:cNvSpPr txBox="1"/>
          <p:nvPr/>
        </p:nvSpPr>
        <p:spPr>
          <a:xfrm>
            <a:off x="2565652" y="3666736"/>
            <a:ext cx="966890" cy="1246495"/>
          </a:xfrm>
          <a:prstGeom prst="rect">
            <a:avLst/>
          </a:prstGeom>
          <a:solidFill>
            <a:schemeClr val="accent6">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Standard Content </a:t>
            </a:r>
          </a:p>
          <a:p>
            <a:pPr algn="ctr" fontAlgn="auto">
              <a:spcBef>
                <a:spcPts val="0"/>
              </a:spcBef>
              <a:spcAft>
                <a:spcPts val="0"/>
              </a:spcAft>
            </a:pPr>
            <a:r>
              <a:rPr lang="en-US" sz="1500" dirty="0">
                <a:solidFill>
                  <a:prstClr val="black"/>
                </a:solidFill>
                <a:latin typeface="Calibri"/>
              </a:rPr>
              <a:t>+</a:t>
            </a:r>
          </a:p>
          <a:p>
            <a:pPr algn="ctr" fontAlgn="auto">
              <a:spcBef>
                <a:spcPts val="0"/>
              </a:spcBef>
              <a:spcAft>
                <a:spcPts val="0"/>
              </a:spcAft>
            </a:pPr>
            <a:r>
              <a:rPr lang="en-US" sz="1500" dirty="0">
                <a:solidFill>
                  <a:prstClr val="black"/>
                </a:solidFill>
                <a:latin typeface="Calibri"/>
              </a:rPr>
              <a:t>Enhanced Follow On</a:t>
            </a:r>
          </a:p>
        </p:txBody>
      </p:sp>
      <p:sp>
        <p:nvSpPr>
          <p:cNvPr id="19" name="TextBox 18"/>
          <p:cNvSpPr txBox="1"/>
          <p:nvPr/>
        </p:nvSpPr>
        <p:spPr>
          <a:xfrm>
            <a:off x="3882764" y="3654441"/>
            <a:ext cx="966890" cy="1246495"/>
          </a:xfrm>
          <a:prstGeom prst="rect">
            <a:avLst/>
          </a:prstGeom>
          <a:solidFill>
            <a:schemeClr val="accent2">
              <a:lumMod val="20000"/>
              <a:lumOff val="80000"/>
            </a:schemeClr>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Enhanced Content + </a:t>
            </a:r>
            <a:r>
              <a:rPr lang="en-US" sz="1500" dirty="0" err="1">
                <a:solidFill>
                  <a:prstClr val="black"/>
                </a:solidFill>
                <a:latin typeface="Calibri"/>
              </a:rPr>
              <a:t>EnhancedFollow</a:t>
            </a:r>
            <a:r>
              <a:rPr lang="en-US" sz="1500" dirty="0">
                <a:solidFill>
                  <a:prstClr val="black"/>
                </a:solidFill>
                <a:latin typeface="Calibri"/>
              </a:rPr>
              <a:t> On</a:t>
            </a:r>
          </a:p>
          <a:p>
            <a:pPr algn="ctr" fontAlgn="auto">
              <a:spcBef>
                <a:spcPts val="0"/>
              </a:spcBef>
              <a:spcAft>
                <a:spcPts val="0"/>
              </a:spcAft>
            </a:pPr>
            <a:endParaRPr lang="en-US" sz="1500" dirty="0">
              <a:solidFill>
                <a:prstClr val="black"/>
              </a:solidFill>
              <a:latin typeface="Calibri"/>
            </a:endParaRPr>
          </a:p>
        </p:txBody>
      </p:sp>
      <p:sp>
        <p:nvSpPr>
          <p:cNvPr id="20" name="TextBox 19"/>
          <p:cNvSpPr txBox="1"/>
          <p:nvPr/>
        </p:nvSpPr>
        <p:spPr>
          <a:xfrm>
            <a:off x="1326276" y="3675763"/>
            <a:ext cx="966890" cy="1246495"/>
          </a:xfrm>
          <a:prstGeom prst="rect">
            <a:avLst/>
          </a:prstGeom>
          <a:solidFill>
            <a:srgbClr val="FFD9F8"/>
          </a:solid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Enhanced Content + Standard Follow on</a:t>
            </a:r>
          </a:p>
          <a:p>
            <a:pPr algn="ctr" fontAlgn="auto">
              <a:spcBef>
                <a:spcPts val="0"/>
              </a:spcBef>
              <a:spcAft>
                <a:spcPts val="0"/>
              </a:spcAft>
            </a:pPr>
            <a:endParaRPr lang="en-US" sz="1500" dirty="0">
              <a:solidFill>
                <a:prstClr val="black"/>
              </a:solidFill>
              <a:latin typeface="Calibri"/>
            </a:endParaRPr>
          </a:p>
        </p:txBody>
      </p:sp>
      <p:sp>
        <p:nvSpPr>
          <p:cNvPr id="21" name="TextBox 20"/>
          <p:cNvSpPr txBox="1"/>
          <p:nvPr/>
        </p:nvSpPr>
        <p:spPr>
          <a:xfrm>
            <a:off x="1287132" y="3065421"/>
            <a:ext cx="1364359" cy="323165"/>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dirty="0" err="1">
                <a:solidFill>
                  <a:prstClr val="black"/>
                </a:solidFill>
                <a:latin typeface="Calibri"/>
              </a:rPr>
              <a:t>Randomisation</a:t>
            </a:r>
            <a:endParaRPr lang="en-US" sz="1500" dirty="0">
              <a:solidFill>
                <a:prstClr val="black"/>
              </a:solidFill>
              <a:latin typeface="Calibri"/>
            </a:endParaRPr>
          </a:p>
        </p:txBody>
      </p:sp>
      <p:sp>
        <p:nvSpPr>
          <p:cNvPr id="23" name="TextBox 22"/>
          <p:cNvSpPr txBox="1"/>
          <p:nvPr/>
        </p:nvSpPr>
        <p:spPr>
          <a:xfrm>
            <a:off x="114300" y="5273592"/>
            <a:ext cx="4522124" cy="553998"/>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b="1" dirty="0">
                <a:solidFill>
                  <a:prstClr val="black"/>
                </a:solidFill>
                <a:latin typeface="Calibri"/>
              </a:rPr>
              <a:t>Follow up audit data </a:t>
            </a:r>
            <a:r>
              <a:rPr lang="en-US" sz="1500" dirty="0">
                <a:solidFill>
                  <a:prstClr val="black"/>
                </a:solidFill>
                <a:latin typeface="Calibri"/>
              </a:rPr>
              <a:t>(12months): Appropriateness </a:t>
            </a:r>
            <a:r>
              <a:rPr lang="en-US" sz="1500" dirty="0" smtClean="0">
                <a:solidFill>
                  <a:prstClr val="black"/>
                </a:solidFill>
                <a:latin typeface="Calibri"/>
              </a:rPr>
              <a:t>transfusions =</a:t>
            </a:r>
            <a:r>
              <a:rPr lang="en-US" sz="1500" dirty="0" smtClean="0">
                <a:solidFill>
                  <a:prstClr val="black"/>
                </a:solidFill>
                <a:latin typeface="Calibri"/>
                <a:sym typeface="Wingdings"/>
              </a:rPr>
              <a:t> </a:t>
            </a:r>
            <a:r>
              <a:rPr lang="en-US" sz="1500" dirty="0">
                <a:solidFill>
                  <a:prstClr val="black"/>
                </a:solidFill>
                <a:latin typeface="Calibri"/>
                <a:sym typeface="Wingdings"/>
              </a:rPr>
              <a:t>outcome data</a:t>
            </a:r>
            <a:endParaRPr lang="en-US" sz="1500" dirty="0">
              <a:solidFill>
                <a:prstClr val="black"/>
              </a:solidFill>
              <a:latin typeface="Calibri"/>
            </a:endParaRPr>
          </a:p>
        </p:txBody>
      </p:sp>
      <p:sp>
        <p:nvSpPr>
          <p:cNvPr id="24" name="TextBox 23"/>
          <p:cNvSpPr txBox="1"/>
          <p:nvPr/>
        </p:nvSpPr>
        <p:spPr>
          <a:xfrm>
            <a:off x="5245452" y="3590895"/>
            <a:ext cx="3737693" cy="323165"/>
          </a:xfrm>
          <a:prstGeom prst="rect">
            <a:avLst/>
          </a:prstGeom>
          <a:solidFill>
            <a:srgbClr val="FFFF00"/>
          </a:solidFill>
          <a:ln>
            <a:solidFill>
              <a:srgbClr val="403152"/>
            </a:solidFill>
          </a:ln>
        </p:spPr>
        <p:txBody>
          <a:bodyPr wrap="square" rtlCol="0">
            <a:spAutoFit/>
          </a:bodyPr>
          <a:lstStyle/>
          <a:p>
            <a:pPr algn="ctr" fontAlgn="auto">
              <a:spcBef>
                <a:spcPts val="0"/>
              </a:spcBef>
              <a:spcAft>
                <a:spcPts val="0"/>
              </a:spcAft>
            </a:pPr>
            <a:r>
              <a:rPr lang="en-US" sz="1500" b="1" dirty="0">
                <a:solidFill>
                  <a:srgbClr val="FF0000"/>
                </a:solidFill>
                <a:latin typeface="Calibri"/>
              </a:rPr>
              <a:t>RE-RANDOMIZED BETWEEN TRIALS 1 +2</a:t>
            </a:r>
          </a:p>
        </p:txBody>
      </p:sp>
      <p:sp>
        <p:nvSpPr>
          <p:cNvPr id="7" name="TextBox 6"/>
          <p:cNvSpPr txBox="1"/>
          <p:nvPr/>
        </p:nvSpPr>
        <p:spPr>
          <a:xfrm>
            <a:off x="5208594" y="1741138"/>
            <a:ext cx="1707596"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latin typeface="Calibri"/>
              </a:rPr>
              <a:t>Trial 1: Surgery</a:t>
            </a:r>
          </a:p>
        </p:txBody>
      </p:sp>
      <p:sp>
        <p:nvSpPr>
          <p:cNvPr id="8" name="TextBox 7"/>
          <p:cNvSpPr txBox="1"/>
          <p:nvPr/>
        </p:nvSpPr>
        <p:spPr>
          <a:xfrm>
            <a:off x="6907608" y="2153047"/>
            <a:ext cx="2236392" cy="784830"/>
          </a:xfrm>
          <a:prstGeom prst="rect">
            <a:avLst/>
          </a:prstGeom>
          <a:noFill/>
        </p:spPr>
        <p:txBody>
          <a:bodyPr wrap="square" rtlCol="0">
            <a:spAutoFit/>
          </a:bodyPr>
          <a:lstStyle/>
          <a:p>
            <a:pPr marL="257175" indent="-257175" fontAlgn="auto">
              <a:spcBef>
                <a:spcPts val="0"/>
              </a:spcBef>
              <a:spcAft>
                <a:spcPts val="0"/>
              </a:spcAft>
              <a:buFont typeface="Arial"/>
              <a:buChar char="•"/>
            </a:pPr>
            <a:r>
              <a:rPr lang="en-US" sz="1500" dirty="0">
                <a:solidFill>
                  <a:prstClr val="black"/>
                </a:solidFill>
                <a:latin typeface="Calibri"/>
              </a:rPr>
              <a:t>N= </a:t>
            </a:r>
            <a:r>
              <a:rPr lang="en-US" sz="1500" b="1" dirty="0">
                <a:solidFill>
                  <a:prstClr val="black"/>
                </a:solidFill>
                <a:latin typeface="Calibri"/>
              </a:rPr>
              <a:t>155</a:t>
            </a:r>
            <a:r>
              <a:rPr lang="en-US" sz="1500" dirty="0">
                <a:solidFill>
                  <a:prstClr val="black"/>
                </a:solidFill>
                <a:latin typeface="Calibri"/>
              </a:rPr>
              <a:t> Sites</a:t>
            </a:r>
          </a:p>
          <a:p>
            <a:pPr marL="257175" indent="-257175" fontAlgn="auto">
              <a:spcBef>
                <a:spcPts val="0"/>
              </a:spcBef>
              <a:spcAft>
                <a:spcPts val="0"/>
              </a:spcAft>
              <a:buFont typeface="Arial"/>
              <a:buChar char="•"/>
            </a:pPr>
            <a:r>
              <a:rPr lang="en-US" sz="1500" dirty="0" err="1">
                <a:solidFill>
                  <a:prstClr val="black"/>
                </a:solidFill>
                <a:latin typeface="Calibri"/>
              </a:rPr>
              <a:t>Int</a:t>
            </a:r>
            <a:r>
              <a:rPr lang="en-US" sz="1500" dirty="0">
                <a:solidFill>
                  <a:prstClr val="black"/>
                </a:solidFill>
                <a:latin typeface="Calibri"/>
              </a:rPr>
              <a:t> delivered: </a:t>
            </a:r>
            <a:r>
              <a:rPr lang="en-US" sz="1500" b="1" dirty="0">
                <a:solidFill>
                  <a:prstClr val="black"/>
                </a:solidFill>
                <a:latin typeface="Calibri"/>
              </a:rPr>
              <a:t>Oct 15</a:t>
            </a:r>
          </a:p>
          <a:p>
            <a:pPr marL="257175" indent="-257175" fontAlgn="auto">
              <a:spcBef>
                <a:spcPts val="0"/>
              </a:spcBef>
              <a:spcAft>
                <a:spcPts val="0"/>
              </a:spcAft>
              <a:buFont typeface="Arial"/>
              <a:buChar char="•"/>
            </a:pPr>
            <a:r>
              <a:rPr lang="en-US" sz="1500" dirty="0">
                <a:solidFill>
                  <a:prstClr val="black"/>
                </a:solidFill>
                <a:latin typeface="Calibri"/>
              </a:rPr>
              <a:t>Outcome </a:t>
            </a:r>
            <a:r>
              <a:rPr lang="en-US" sz="1500" dirty="0" err="1">
                <a:solidFill>
                  <a:prstClr val="black"/>
                </a:solidFill>
                <a:latin typeface="Calibri"/>
              </a:rPr>
              <a:t>Eval</a:t>
            </a:r>
            <a:r>
              <a:rPr lang="en-US" sz="1500" dirty="0">
                <a:solidFill>
                  <a:prstClr val="black"/>
                </a:solidFill>
                <a:latin typeface="Calibri"/>
              </a:rPr>
              <a:t>: </a:t>
            </a:r>
            <a:r>
              <a:rPr lang="en-US" sz="1500" b="1" dirty="0">
                <a:solidFill>
                  <a:prstClr val="black"/>
                </a:solidFill>
                <a:latin typeface="Calibri"/>
              </a:rPr>
              <a:t>Oct 16</a:t>
            </a:r>
          </a:p>
        </p:txBody>
      </p:sp>
      <p:sp>
        <p:nvSpPr>
          <p:cNvPr id="27" name="TextBox 26"/>
          <p:cNvSpPr txBox="1"/>
          <p:nvPr/>
        </p:nvSpPr>
        <p:spPr>
          <a:xfrm>
            <a:off x="6907608" y="4781709"/>
            <a:ext cx="2236392" cy="784830"/>
          </a:xfrm>
          <a:prstGeom prst="rect">
            <a:avLst/>
          </a:prstGeom>
          <a:noFill/>
        </p:spPr>
        <p:txBody>
          <a:bodyPr wrap="square" rtlCol="0">
            <a:spAutoFit/>
          </a:bodyPr>
          <a:lstStyle/>
          <a:p>
            <a:pPr marL="257175" indent="-257175" fontAlgn="auto">
              <a:spcBef>
                <a:spcPts val="0"/>
              </a:spcBef>
              <a:spcAft>
                <a:spcPts val="0"/>
              </a:spcAft>
              <a:buFont typeface="Arial"/>
              <a:buChar char="•"/>
            </a:pPr>
            <a:r>
              <a:rPr lang="en-US" sz="1500" dirty="0">
                <a:solidFill>
                  <a:prstClr val="black"/>
                </a:solidFill>
                <a:latin typeface="Calibri"/>
              </a:rPr>
              <a:t>N= </a:t>
            </a:r>
            <a:r>
              <a:rPr lang="en-US" sz="1500" b="1" dirty="0">
                <a:solidFill>
                  <a:prstClr val="black"/>
                </a:solidFill>
                <a:latin typeface="Calibri"/>
              </a:rPr>
              <a:t>167</a:t>
            </a:r>
            <a:r>
              <a:rPr lang="en-US" sz="1500" dirty="0">
                <a:solidFill>
                  <a:prstClr val="black"/>
                </a:solidFill>
                <a:latin typeface="Calibri"/>
              </a:rPr>
              <a:t> Sites</a:t>
            </a:r>
          </a:p>
          <a:p>
            <a:pPr marL="257175" indent="-257175" fontAlgn="auto">
              <a:spcBef>
                <a:spcPts val="0"/>
              </a:spcBef>
              <a:spcAft>
                <a:spcPts val="0"/>
              </a:spcAft>
              <a:buFont typeface="Arial"/>
              <a:buChar char="•"/>
            </a:pPr>
            <a:r>
              <a:rPr lang="en-US" sz="1500" dirty="0" err="1">
                <a:solidFill>
                  <a:prstClr val="black"/>
                </a:solidFill>
                <a:latin typeface="Calibri"/>
              </a:rPr>
              <a:t>Int</a:t>
            </a:r>
            <a:r>
              <a:rPr lang="en-US" sz="1500" dirty="0">
                <a:solidFill>
                  <a:prstClr val="black"/>
                </a:solidFill>
                <a:latin typeface="Calibri"/>
              </a:rPr>
              <a:t> delivered: </a:t>
            </a:r>
            <a:r>
              <a:rPr lang="en-US" sz="1500" b="1" dirty="0">
                <a:solidFill>
                  <a:prstClr val="black"/>
                </a:solidFill>
                <a:latin typeface="Calibri"/>
              </a:rPr>
              <a:t>Jul 16</a:t>
            </a:r>
          </a:p>
          <a:p>
            <a:pPr marL="257175" indent="-257175" fontAlgn="auto">
              <a:spcBef>
                <a:spcPts val="0"/>
              </a:spcBef>
              <a:spcAft>
                <a:spcPts val="0"/>
              </a:spcAft>
              <a:buFont typeface="Arial"/>
              <a:buChar char="•"/>
            </a:pPr>
            <a:r>
              <a:rPr lang="en-US" sz="1500" dirty="0">
                <a:solidFill>
                  <a:prstClr val="black"/>
                </a:solidFill>
                <a:latin typeface="Calibri"/>
              </a:rPr>
              <a:t>Outcome </a:t>
            </a:r>
            <a:r>
              <a:rPr lang="en-US" sz="1500" dirty="0" err="1">
                <a:solidFill>
                  <a:prstClr val="black"/>
                </a:solidFill>
                <a:latin typeface="Calibri"/>
              </a:rPr>
              <a:t>Eval</a:t>
            </a:r>
            <a:r>
              <a:rPr lang="en-US" sz="1500" dirty="0">
                <a:solidFill>
                  <a:prstClr val="black"/>
                </a:solidFill>
                <a:latin typeface="Calibri"/>
              </a:rPr>
              <a:t>: </a:t>
            </a:r>
            <a:r>
              <a:rPr lang="en-US" sz="1500" b="1" dirty="0">
                <a:solidFill>
                  <a:prstClr val="black"/>
                </a:solidFill>
                <a:latin typeface="Calibri"/>
              </a:rPr>
              <a:t>Jul17</a:t>
            </a:r>
          </a:p>
        </p:txBody>
      </p:sp>
      <p:sp>
        <p:nvSpPr>
          <p:cNvPr id="28" name="TextBox 27"/>
          <p:cNvSpPr txBox="1"/>
          <p:nvPr/>
        </p:nvSpPr>
        <p:spPr>
          <a:xfrm>
            <a:off x="5279989" y="4283986"/>
            <a:ext cx="2056663"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latin typeface="Calibri"/>
              </a:rPr>
              <a:t>Trial 2: Haematology</a:t>
            </a:r>
          </a:p>
        </p:txBody>
      </p:sp>
      <p:pic>
        <p:nvPicPr>
          <p:cNvPr id="9" name="Picture 8"/>
          <p:cNvPicPr>
            <a:picLocks noChangeAspect="1"/>
          </p:cNvPicPr>
          <p:nvPr/>
        </p:nvPicPr>
        <p:blipFill>
          <a:blip r:embed="rId4"/>
          <a:stretch>
            <a:fillRect/>
          </a:stretch>
        </p:blipFill>
        <p:spPr>
          <a:xfrm>
            <a:off x="5263505" y="4710315"/>
            <a:ext cx="1609781" cy="943959"/>
          </a:xfrm>
          <a:prstGeom prst="rect">
            <a:avLst/>
          </a:prstGeom>
        </p:spPr>
      </p:pic>
      <p:sp>
        <p:nvSpPr>
          <p:cNvPr id="10" name="TextBox 9"/>
          <p:cNvSpPr txBox="1"/>
          <p:nvPr/>
        </p:nvSpPr>
        <p:spPr>
          <a:xfrm>
            <a:off x="1081192" y="4083871"/>
            <a:ext cx="248846"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a:rPr>
              <a:t>X</a:t>
            </a:r>
            <a:endParaRPr lang="en-US" b="1" dirty="0">
              <a:solidFill>
                <a:prstClr val="black"/>
              </a:solidFill>
              <a:latin typeface="Calibri"/>
            </a:endParaRPr>
          </a:p>
        </p:txBody>
      </p:sp>
      <p:sp>
        <p:nvSpPr>
          <p:cNvPr id="31" name="TextBox 30"/>
          <p:cNvSpPr txBox="1"/>
          <p:nvPr/>
        </p:nvSpPr>
        <p:spPr>
          <a:xfrm>
            <a:off x="2345330" y="4078031"/>
            <a:ext cx="248846"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a:rPr>
              <a:t>X</a:t>
            </a:r>
            <a:endParaRPr lang="en-US" b="1" dirty="0">
              <a:solidFill>
                <a:prstClr val="black"/>
              </a:solidFill>
              <a:latin typeface="Calibri"/>
            </a:endParaRPr>
          </a:p>
        </p:txBody>
      </p:sp>
      <p:sp>
        <p:nvSpPr>
          <p:cNvPr id="32" name="TextBox 31"/>
          <p:cNvSpPr txBox="1"/>
          <p:nvPr/>
        </p:nvSpPr>
        <p:spPr>
          <a:xfrm>
            <a:off x="3586809" y="4066708"/>
            <a:ext cx="248846"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a:rPr>
              <a:t>X</a:t>
            </a:r>
            <a:endParaRPr lang="en-US" b="1" dirty="0">
              <a:solidFill>
                <a:prstClr val="black"/>
              </a:solidFill>
              <a:latin typeface="Calibri"/>
            </a:endParaRPr>
          </a:p>
        </p:txBody>
      </p:sp>
      <p:cxnSp>
        <p:nvCxnSpPr>
          <p:cNvPr id="12" name="Straight Arrow Connector 11"/>
          <p:cNvCxnSpPr>
            <a:stCxn id="4" idx="2"/>
          </p:cNvCxnSpPr>
          <p:nvPr/>
        </p:nvCxnSpPr>
        <p:spPr>
          <a:xfrm flipH="1">
            <a:off x="2017926" y="1861754"/>
            <a:ext cx="1" cy="3805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23036" y="2565517"/>
            <a:ext cx="4802" cy="53423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23765" y="3311542"/>
            <a:ext cx="463367" cy="283187"/>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2030586" y="3340027"/>
            <a:ext cx="5832" cy="320255"/>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611337" y="3357191"/>
            <a:ext cx="323324" cy="30619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711559" y="3174238"/>
            <a:ext cx="1235647" cy="471980"/>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2073491" y="4910431"/>
            <a:ext cx="5832" cy="320255"/>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748846" y="2676275"/>
            <a:ext cx="1667195" cy="553998"/>
          </a:xfrm>
          <a:prstGeom prst="rect">
            <a:avLst/>
          </a:prstGeom>
          <a:noFill/>
          <a:ln>
            <a:solidFill>
              <a:srgbClr val="000000"/>
            </a:solidFill>
          </a:ln>
        </p:spPr>
        <p:txBody>
          <a:bodyPr wrap="square" rtlCol="0">
            <a:spAutoFit/>
          </a:bodyPr>
          <a:lstStyle/>
          <a:p>
            <a:pPr algn="ctr" fontAlgn="auto">
              <a:spcBef>
                <a:spcPts val="0"/>
              </a:spcBef>
              <a:spcAft>
                <a:spcPts val="0"/>
              </a:spcAft>
            </a:pPr>
            <a:r>
              <a:rPr lang="en-US" sz="1500" dirty="0">
                <a:solidFill>
                  <a:prstClr val="black"/>
                </a:solidFill>
                <a:latin typeface="Calibri"/>
              </a:rPr>
              <a:t>Writing groups split </a:t>
            </a:r>
          </a:p>
        </p:txBody>
      </p:sp>
      <p:cxnSp>
        <p:nvCxnSpPr>
          <p:cNvPr id="37" name="Straight Arrow Connector 36"/>
          <p:cNvCxnSpPr>
            <a:endCxn id="33" idx="1"/>
          </p:cNvCxnSpPr>
          <p:nvPr/>
        </p:nvCxnSpPr>
        <p:spPr>
          <a:xfrm>
            <a:off x="2032925" y="2778737"/>
            <a:ext cx="715921" cy="174537"/>
          </a:xfrm>
          <a:prstGeom prst="straightConnector1">
            <a:avLst/>
          </a:prstGeom>
          <a:ln w="38100" cmpd="sng">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0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only it were so easy…</a:t>
            </a:r>
            <a:endParaRPr lang="en-GB" dirty="0"/>
          </a:p>
        </p:txBody>
      </p:sp>
      <p:sp>
        <p:nvSpPr>
          <p:cNvPr id="3" name="Content Placeholder 2"/>
          <p:cNvSpPr>
            <a:spLocks noGrp="1"/>
          </p:cNvSpPr>
          <p:nvPr>
            <p:ph idx="1"/>
          </p:nvPr>
        </p:nvSpPr>
        <p:spPr/>
        <p:txBody>
          <a:bodyPr/>
          <a:lstStyle/>
          <a:p>
            <a:r>
              <a:rPr lang="en-GB" dirty="0" smtClean="0"/>
              <a:t>Aligning timelines</a:t>
            </a:r>
          </a:p>
          <a:p>
            <a:r>
              <a:rPr lang="en-GB" dirty="0" smtClean="0"/>
              <a:t>Competing audit activities within the same national audit programme</a:t>
            </a:r>
          </a:p>
          <a:p>
            <a:r>
              <a:rPr lang="en-GB" dirty="0" smtClean="0"/>
              <a:t>Perceived equipoise</a:t>
            </a:r>
          </a:p>
          <a:p>
            <a:r>
              <a:rPr lang="en-GB" dirty="0" smtClean="0"/>
              <a:t>Contamination</a:t>
            </a:r>
          </a:p>
          <a:p>
            <a:r>
              <a:rPr lang="en-GB" dirty="0" smtClean="0"/>
              <a:t>Data quality</a:t>
            </a:r>
          </a:p>
          <a:p>
            <a:endParaRPr lang="en-GB" dirty="0"/>
          </a:p>
          <a:p>
            <a:pPr marL="0" indent="0">
              <a:buNone/>
            </a:pPr>
            <a:r>
              <a:rPr lang="en-GB" dirty="0" smtClean="0"/>
              <a:t>Need for considerable mutual investment in building a long-term partnership</a:t>
            </a:r>
          </a:p>
        </p:txBody>
      </p:sp>
    </p:spTree>
    <p:extLst>
      <p:ext uri="{BB962C8B-B14F-4D97-AF65-F5344CB8AC3E}">
        <p14:creationId xmlns:p14="http://schemas.microsoft.com/office/powerpoint/2010/main" val="2768924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Planned outputs</a:t>
            </a:r>
            <a:endParaRPr lang="en-GB" dirty="0"/>
          </a:p>
        </p:txBody>
      </p:sp>
      <p:sp>
        <p:nvSpPr>
          <p:cNvPr id="3" name="Content Placeholder 2"/>
          <p:cNvSpPr>
            <a:spLocks noGrp="1"/>
          </p:cNvSpPr>
          <p:nvPr>
            <p:ph idx="1"/>
          </p:nvPr>
        </p:nvSpPr>
        <p:spPr/>
        <p:txBody>
          <a:bodyPr/>
          <a:lstStyle/>
          <a:p>
            <a:r>
              <a:rPr lang="en-GB" dirty="0"/>
              <a:t>Evidence-based materials and resources to support intervention adaptation and scaling up for other national audits</a:t>
            </a:r>
          </a:p>
          <a:p>
            <a:r>
              <a:rPr lang="en-GB" dirty="0"/>
              <a:t>Clear specifications </a:t>
            </a:r>
            <a:r>
              <a:rPr lang="en-GB" dirty="0" smtClean="0"/>
              <a:t>of </a:t>
            </a:r>
            <a:r>
              <a:rPr lang="en-GB" dirty="0"/>
              <a:t>intervention components, </a:t>
            </a:r>
            <a:r>
              <a:rPr lang="en-GB" dirty="0" smtClean="0"/>
              <a:t>professionals </a:t>
            </a:r>
            <a:r>
              <a:rPr lang="en-GB" dirty="0"/>
              <a:t>targeted, </a:t>
            </a:r>
            <a:r>
              <a:rPr lang="en-GB" dirty="0" smtClean="0"/>
              <a:t>fidelity </a:t>
            </a:r>
            <a:r>
              <a:rPr lang="en-GB" dirty="0"/>
              <a:t>of </a:t>
            </a:r>
            <a:r>
              <a:rPr lang="en-GB" dirty="0" smtClean="0"/>
              <a:t>interventions</a:t>
            </a:r>
            <a:r>
              <a:rPr lang="en-GB" dirty="0"/>
              <a:t>, and mechanisms of </a:t>
            </a:r>
            <a:r>
              <a:rPr lang="en-GB" dirty="0" smtClean="0"/>
              <a:t>change</a:t>
            </a:r>
            <a:endParaRPr lang="en-GB" dirty="0"/>
          </a:p>
        </p:txBody>
      </p:sp>
      <p:pic>
        <p:nvPicPr>
          <p:cNvPr id="4" name="Picture 3"/>
          <p:cNvPicPr>
            <a:picLocks noChangeAspect="1"/>
          </p:cNvPicPr>
          <p:nvPr/>
        </p:nvPicPr>
        <p:blipFill>
          <a:blip r:embed="rId2"/>
          <a:stretch>
            <a:fillRect/>
          </a:stretch>
        </p:blipFill>
        <p:spPr>
          <a:xfrm>
            <a:off x="5927665" y="4951475"/>
            <a:ext cx="2682472" cy="1353429"/>
          </a:xfrm>
          <a:prstGeom prst="rect">
            <a:avLst/>
          </a:prstGeom>
        </p:spPr>
      </p:pic>
    </p:spTree>
    <p:extLst>
      <p:ext uri="{BB962C8B-B14F-4D97-AF65-F5344CB8AC3E}">
        <p14:creationId xmlns:p14="http://schemas.microsoft.com/office/powerpoint/2010/main" val="687769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100800"/>
            <a:ext cx="6013496" cy="954087"/>
          </a:xfrm>
        </p:spPr>
        <p:txBody>
          <a:bodyPr/>
          <a:lstStyle/>
          <a:p>
            <a:r>
              <a:rPr lang="en-GB" dirty="0"/>
              <a:t>Optimising the outputs of National Clinical Audits </a:t>
            </a:r>
            <a:r>
              <a:rPr lang="en-GB" dirty="0" smtClean="0"/>
              <a:t>(NIHR HS&amp;DR 16/04)</a:t>
            </a:r>
            <a:endParaRPr lang="en-GB" dirty="0"/>
          </a:p>
        </p:txBody>
      </p:sp>
      <p:sp>
        <p:nvSpPr>
          <p:cNvPr id="3" name="Content Placeholder 2"/>
          <p:cNvSpPr>
            <a:spLocks noGrp="1"/>
          </p:cNvSpPr>
          <p:nvPr>
            <p:ph idx="1"/>
          </p:nvPr>
        </p:nvSpPr>
        <p:spPr/>
        <p:txBody>
          <a:bodyPr/>
          <a:lstStyle/>
          <a:p>
            <a:pPr marL="0" indent="0">
              <a:buNone/>
            </a:pPr>
            <a:r>
              <a:rPr lang="en-GB" sz="2000" dirty="0"/>
              <a:t>AIM: To improve patient care by optimising the content, format and delivery of feedback from national clinical </a:t>
            </a:r>
            <a:r>
              <a:rPr lang="en-GB" sz="2000" dirty="0" smtClean="0"/>
              <a:t>audits</a:t>
            </a:r>
          </a:p>
          <a:p>
            <a:pPr marL="0" indent="0">
              <a:buNone/>
            </a:pPr>
            <a:endParaRPr lang="en-GB" sz="2000" dirty="0"/>
          </a:p>
          <a:p>
            <a:pPr marL="0" indent="0">
              <a:buNone/>
            </a:pPr>
            <a:r>
              <a:rPr lang="en-GB" sz="2000" dirty="0"/>
              <a:t>OBJECTIVES:</a:t>
            </a:r>
          </a:p>
          <a:p>
            <a:r>
              <a:rPr lang="en-GB" sz="2000" dirty="0" smtClean="0"/>
              <a:t>To </a:t>
            </a:r>
            <a:r>
              <a:rPr lang="en-GB" sz="2000" dirty="0"/>
              <a:t>develop and </a:t>
            </a:r>
            <a:r>
              <a:rPr lang="en-GB" sz="2000" dirty="0" smtClean="0"/>
              <a:t>evaluate feedback modifications, </a:t>
            </a:r>
            <a:r>
              <a:rPr lang="en-GB" sz="2000" dirty="0"/>
              <a:t>within a web-based randomised screening </a:t>
            </a:r>
            <a:r>
              <a:rPr lang="en-GB" sz="2000" dirty="0" smtClean="0"/>
              <a:t>experiment</a:t>
            </a:r>
            <a:endParaRPr lang="en-GB" sz="2000" dirty="0"/>
          </a:p>
          <a:p>
            <a:r>
              <a:rPr lang="en-GB" sz="2000" dirty="0" smtClean="0"/>
              <a:t>To </a:t>
            </a:r>
            <a:r>
              <a:rPr lang="en-GB" sz="2000" dirty="0"/>
              <a:t>evaluate how different </a:t>
            </a:r>
            <a:r>
              <a:rPr lang="en-GB" sz="2000" dirty="0" smtClean="0"/>
              <a:t>feedback modifications from </a:t>
            </a:r>
            <a:r>
              <a:rPr lang="en-GB" sz="2000" dirty="0"/>
              <a:t>national audit programmes are delivered, perceived and acted upon in healthcare </a:t>
            </a:r>
            <a:r>
              <a:rPr lang="en-GB" sz="2000" dirty="0" smtClean="0"/>
              <a:t>organisations</a:t>
            </a:r>
          </a:p>
          <a:p>
            <a:r>
              <a:rPr lang="en-GB" sz="2000" dirty="0" smtClean="0"/>
              <a:t>To </a:t>
            </a:r>
            <a:r>
              <a:rPr lang="en-GB" sz="2000" dirty="0"/>
              <a:t>explore the opportunities, costs and benefits of UK national audit programme participation in a long-term international collaborative to improve audits through a programme of </a:t>
            </a:r>
            <a:r>
              <a:rPr lang="en-GB" sz="2000" dirty="0" smtClean="0"/>
              <a:t>trials</a:t>
            </a:r>
            <a:endParaRPr lang="en-GB" sz="2000" dirty="0"/>
          </a:p>
          <a:p>
            <a:pPr marL="0" indent="0">
              <a:buNone/>
            </a:pPr>
            <a:endParaRPr lang="en-GB" sz="2000" dirty="0"/>
          </a:p>
        </p:txBody>
      </p:sp>
    </p:spTree>
    <p:extLst>
      <p:ext uri="{BB962C8B-B14F-4D97-AF65-F5344CB8AC3E}">
        <p14:creationId xmlns:p14="http://schemas.microsoft.com/office/powerpoint/2010/main" val="748901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2107506"/>
            <a:ext cx="6040335" cy="821432"/>
          </a:xfrm>
        </p:spPr>
        <p:txBody>
          <a:bodyPr/>
          <a:lstStyle/>
          <a:p>
            <a:pPr algn="r"/>
            <a:r>
              <a:rPr lang="en-GB" sz="4000" dirty="0"/>
              <a:t>Realising the </a:t>
            </a:r>
            <a:r>
              <a:rPr lang="en-GB" sz="4000" dirty="0" smtClean="0"/>
              <a:t>potential </a:t>
            </a:r>
            <a:r>
              <a:rPr lang="en-GB" sz="4000" dirty="0"/>
              <a:t>of audit and feedback</a:t>
            </a:r>
          </a:p>
        </p:txBody>
      </p:sp>
      <p:sp>
        <p:nvSpPr>
          <p:cNvPr id="4" name="Subtitle 3"/>
          <p:cNvSpPr>
            <a:spLocks noGrp="1"/>
          </p:cNvSpPr>
          <p:nvPr>
            <p:ph type="subTitle" idx="1"/>
          </p:nvPr>
        </p:nvSpPr>
        <p:spPr>
          <a:xfrm>
            <a:off x="212726" y="3808566"/>
            <a:ext cx="8556522" cy="3049433"/>
          </a:xfrm>
        </p:spPr>
        <p:txBody>
          <a:bodyPr/>
          <a:lstStyle/>
          <a:p>
            <a:pPr algn="r"/>
            <a:r>
              <a:rPr lang="en-GB" dirty="0" smtClean="0"/>
              <a:t>Evidence-based audit and feedback</a:t>
            </a:r>
          </a:p>
          <a:p>
            <a:pPr algn="r"/>
            <a:r>
              <a:rPr lang="en-GB" b="1" dirty="0" smtClean="0">
                <a:solidFill>
                  <a:srgbClr val="FFFF00"/>
                </a:solidFill>
              </a:rPr>
              <a:t>AFFINITIE and beyond</a:t>
            </a:r>
            <a:endParaRPr lang="en-GB" b="1" dirty="0">
              <a:solidFill>
                <a:srgbClr val="FFFF00"/>
              </a:solidFill>
            </a:endParaRPr>
          </a:p>
          <a:p>
            <a:pPr algn="r"/>
            <a:r>
              <a:rPr lang="en-GB" dirty="0" smtClean="0"/>
              <a:t>Effects of selected QI approaches</a:t>
            </a:r>
            <a:endParaRPr lang="en-GB" dirty="0"/>
          </a:p>
        </p:txBody>
      </p:sp>
    </p:spTree>
    <p:extLst>
      <p:ext uri="{BB962C8B-B14F-4D97-AF65-F5344CB8AC3E}">
        <p14:creationId xmlns:p14="http://schemas.microsoft.com/office/powerpoint/2010/main" val="2609786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Printed educational materials</a:t>
            </a:r>
            <a:endParaRPr lang="en-GB" dirty="0"/>
          </a:p>
        </p:txBody>
      </p:sp>
      <p:graphicFrame>
        <p:nvGraphicFramePr>
          <p:cNvPr id="7" name="Content Placeholder 5"/>
          <p:cNvGraphicFramePr>
            <a:graphicFrameLocks noGrp="1"/>
          </p:cNvGraphicFramePr>
          <p:nvPr>
            <p:ph idx="1"/>
            <p:extLst/>
          </p:nvPr>
        </p:nvGraphicFramePr>
        <p:xfrm>
          <a:off x="3704897" y="1531808"/>
          <a:ext cx="5265681" cy="5077097"/>
        </p:xfrm>
        <a:graphic>
          <a:graphicData uri="http://schemas.openxmlformats.org/drawingml/2006/table">
            <a:tbl>
              <a:tblPr firstRow="1" bandRow="1">
                <a:tableStyleId>{69CF1AB2-1976-4502-BF36-3FF5EA218861}</a:tableStyleId>
              </a:tblPr>
              <a:tblGrid>
                <a:gridCol w="5265681"/>
              </a:tblGrid>
              <a:tr h="629024">
                <a:tc>
                  <a:txBody>
                    <a:bodyPr/>
                    <a:lstStyle/>
                    <a:p>
                      <a:r>
                        <a:rPr lang="en-GB" b="0" dirty="0" smtClean="0"/>
                        <a:t>12 randomised trials; 11 non-randomised studies</a:t>
                      </a:r>
                    </a:p>
                    <a:p>
                      <a:endParaRPr lang="en-GB" dirty="0"/>
                    </a:p>
                  </a:txBody>
                  <a:tcPr/>
                </a:tc>
              </a:tr>
              <a:tr h="1976933">
                <a:tc>
                  <a:txBody>
                    <a:bodyPr/>
                    <a:lstStyle/>
                    <a:p>
                      <a:r>
                        <a:rPr lang="en-GB" b="1" dirty="0" smtClean="0"/>
                        <a:t>Process</a:t>
                      </a:r>
                      <a:r>
                        <a:rPr lang="en-GB" b="1" baseline="0" dirty="0" smtClean="0"/>
                        <a:t> of care </a:t>
                      </a:r>
                      <a:r>
                        <a:rPr lang="en-GB" dirty="0" smtClean="0"/>
                        <a:t>(e.g. x-ray requests, prescribing)</a:t>
                      </a:r>
                      <a:r>
                        <a:rPr lang="en-GB" b="1" baseline="0" dirty="0" smtClean="0"/>
                        <a:t>: </a:t>
                      </a:r>
                      <a:r>
                        <a:rPr lang="en-GB" dirty="0" smtClean="0"/>
                        <a:t>Median absolute improvement 4.3 % (interquartile range −8.0 % to +9.6 %)</a:t>
                      </a:r>
                    </a:p>
                    <a:p>
                      <a:endParaRPr lang="en-GB" dirty="0" smtClean="0"/>
                    </a:p>
                    <a:p>
                      <a:r>
                        <a:rPr lang="en-GB" b="1" dirty="0" smtClean="0"/>
                        <a:t>Patient outcomes </a:t>
                      </a:r>
                      <a:r>
                        <a:rPr lang="en-GB" dirty="0" smtClean="0"/>
                        <a:t>(e.g. depression scores, smoking cessation): No benefits</a:t>
                      </a:r>
                    </a:p>
                    <a:p>
                      <a:endParaRPr lang="en-GB" dirty="0"/>
                    </a:p>
                  </a:txBody>
                  <a:tcPr/>
                </a:tc>
              </a:tr>
              <a:tr h="1602377">
                <a:tc>
                  <a:txBody>
                    <a:bodyPr/>
                    <a:lstStyle/>
                    <a:p>
                      <a:r>
                        <a:rPr lang="en-GB" dirty="0" smtClean="0"/>
                        <a:t>Relatively cheap</a:t>
                      </a:r>
                    </a:p>
                    <a:p>
                      <a:endParaRPr lang="en-GB" dirty="0" smtClean="0"/>
                    </a:p>
                    <a:p>
                      <a:r>
                        <a:rPr lang="en-GB" dirty="0" smtClean="0"/>
                        <a:t>Potential for enhancing effects using ‘persuasive communication’ methods?</a:t>
                      </a:r>
                    </a:p>
                    <a:p>
                      <a:endParaRPr lang="en-GB" dirty="0" smtClean="0"/>
                    </a:p>
                  </a:txBody>
                  <a:tcPr/>
                </a:tc>
              </a:tr>
              <a:tr h="808745">
                <a:tc>
                  <a:txBody>
                    <a:bodyPr/>
                    <a:lstStyle/>
                    <a:p>
                      <a:r>
                        <a:rPr lang="en-GB" sz="1200" dirty="0" smtClean="0"/>
                        <a:t>Farmer et al. Printed educational materials: effects on professional practice and health care outcomes. Cochrane Database of Systematic Reviews 2008, Issue 3. Art. No.: CD004398. DOI: 10.1002/14651858.CD004398.pub2</a:t>
                      </a:r>
                      <a:endParaRPr lang="en-GB" sz="1200"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73" y="1622753"/>
            <a:ext cx="2981325" cy="26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9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meetings</a:t>
            </a:r>
            <a:endParaRPr lang="en-GB" dirty="0"/>
          </a:p>
        </p:txBody>
      </p:sp>
      <p:graphicFrame>
        <p:nvGraphicFramePr>
          <p:cNvPr id="6" name="Content Placeholder 10"/>
          <p:cNvGraphicFramePr>
            <a:graphicFrameLocks noGrp="1"/>
          </p:cNvGraphicFramePr>
          <p:nvPr>
            <p:ph idx="1"/>
            <p:extLst/>
          </p:nvPr>
        </p:nvGraphicFramePr>
        <p:xfrm>
          <a:off x="4398579" y="1598228"/>
          <a:ext cx="4587766" cy="5089504"/>
        </p:xfrm>
        <a:graphic>
          <a:graphicData uri="http://schemas.openxmlformats.org/drawingml/2006/table">
            <a:tbl>
              <a:tblPr firstRow="1" bandRow="1">
                <a:tableStyleId>{69CF1AB2-1976-4502-BF36-3FF5EA218861}</a:tableStyleId>
              </a:tblPr>
              <a:tblGrid>
                <a:gridCol w="4587766"/>
              </a:tblGrid>
              <a:tr h="446319">
                <a:tc>
                  <a:txBody>
                    <a:bodyPr/>
                    <a:lstStyle/>
                    <a:p>
                      <a:r>
                        <a:rPr lang="en-GB" b="0" dirty="0" smtClean="0"/>
                        <a:t>81 randomised trials</a:t>
                      </a:r>
                    </a:p>
                  </a:txBody>
                  <a:tcPr/>
                </a:tc>
              </a:tr>
              <a:tr h="2795693">
                <a:tc>
                  <a:txBody>
                    <a:bodyPr/>
                    <a:lstStyle/>
                    <a:p>
                      <a:r>
                        <a:rPr lang="en-GB" b="1" dirty="0" smtClean="0"/>
                        <a:t>Process of care</a:t>
                      </a:r>
                      <a:r>
                        <a:rPr lang="en-GB" dirty="0" smtClean="0"/>
                        <a:t>: 6.0% (1.8% to 15.3%)</a:t>
                      </a:r>
                    </a:p>
                    <a:p>
                      <a:endParaRPr lang="en-GB" dirty="0" smtClean="0"/>
                    </a:p>
                    <a:p>
                      <a:r>
                        <a:rPr lang="en-GB" b="1" dirty="0" smtClean="0"/>
                        <a:t>Patient achievement</a:t>
                      </a:r>
                      <a:r>
                        <a:rPr lang="en-GB" b="1" baseline="0" dirty="0" smtClean="0"/>
                        <a:t> of treatment goals</a:t>
                      </a:r>
                      <a:r>
                        <a:rPr lang="en-GB" baseline="0" dirty="0" smtClean="0"/>
                        <a:t>: </a:t>
                      </a:r>
                      <a:r>
                        <a:rPr lang="en-GB" dirty="0" smtClean="0"/>
                        <a:t>3.0% (0.1% to 4.0%)</a:t>
                      </a:r>
                    </a:p>
                    <a:p>
                      <a:endParaRPr lang="en-GB" dirty="0" smtClean="0"/>
                    </a:p>
                    <a:p>
                      <a:r>
                        <a:rPr lang="en-GB" dirty="0" smtClean="0"/>
                        <a:t>Larger effects with higher attendance rates and interactive meetings  </a:t>
                      </a:r>
                    </a:p>
                    <a:p>
                      <a:endParaRPr lang="en-GB" dirty="0" smtClean="0"/>
                    </a:p>
                    <a:p>
                      <a:r>
                        <a:rPr lang="en-GB" dirty="0" smtClean="0"/>
                        <a:t>Smaller effects for complex behaviours</a:t>
                      </a:r>
                    </a:p>
                    <a:p>
                      <a:endParaRPr lang="en-GB" dirty="0"/>
                    </a:p>
                  </a:txBody>
                  <a:tcPr/>
                </a:tc>
              </a:tr>
              <a:tr h="985585">
                <a:tc>
                  <a:txBody>
                    <a:bodyPr/>
                    <a:lstStyle/>
                    <a:p>
                      <a:r>
                        <a:rPr lang="en-GB" sz="1800" b="0" i="0" u="none" strike="noStrike" kern="1200" baseline="0" dirty="0" smtClean="0">
                          <a:solidFill>
                            <a:schemeClr val="dk1"/>
                          </a:solidFill>
                          <a:latin typeface="+mn-lt"/>
                          <a:ea typeface="+mn-ea"/>
                          <a:cs typeface="+mn-cs"/>
                        </a:rPr>
                        <a:t>Commonly used and generally feasible</a:t>
                      </a:r>
                    </a:p>
                    <a:p>
                      <a:endParaRPr lang="en-GB"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Main cost is release time for professionals</a:t>
                      </a:r>
                    </a:p>
                  </a:txBody>
                  <a:tcPr/>
                </a:tc>
              </a:tr>
              <a:tr h="629031">
                <a:tc>
                  <a:txBody>
                    <a:bodyPr/>
                    <a:lstStyle/>
                    <a:p>
                      <a:r>
                        <a:rPr lang="en-GB" sz="1200" dirty="0" err="1" smtClean="0"/>
                        <a:t>Forsetlund</a:t>
                      </a:r>
                      <a:r>
                        <a:rPr lang="en-GB" sz="1200" dirty="0" smtClean="0"/>
                        <a:t> et al. Continuing education meetings and workshops: effects on professional practice and health care outcomes. Cochrane Database of Systematic Reviews 2009, Issue 2. Art. No.: CD003030. DOI: 10.1002/14651858.CD003030.pub2. </a:t>
                      </a: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10" y="1545020"/>
            <a:ext cx="3670737" cy="275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2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Computerised reminders</a:t>
            </a:r>
            <a:endParaRPr lang="en-GB" dirty="0"/>
          </a:p>
        </p:txBody>
      </p:sp>
      <p:graphicFrame>
        <p:nvGraphicFramePr>
          <p:cNvPr id="6" name="Table 5"/>
          <p:cNvGraphicFramePr>
            <a:graphicFrameLocks noGrp="1"/>
          </p:cNvGraphicFramePr>
          <p:nvPr>
            <p:extLst/>
          </p:nvPr>
        </p:nvGraphicFramePr>
        <p:xfrm>
          <a:off x="4193629" y="1511385"/>
          <a:ext cx="4792716" cy="5204724"/>
        </p:xfrm>
        <a:graphic>
          <a:graphicData uri="http://schemas.openxmlformats.org/drawingml/2006/table">
            <a:tbl>
              <a:tblPr firstRow="1" bandRow="1">
                <a:tableStyleId>{69CF1AB2-1976-4502-BF36-3FF5EA218861}</a:tableStyleId>
              </a:tblPr>
              <a:tblGrid>
                <a:gridCol w="4792716"/>
              </a:tblGrid>
              <a:tr h="435042">
                <a:tc>
                  <a:txBody>
                    <a:bodyPr/>
                    <a:lstStyle/>
                    <a:p>
                      <a:r>
                        <a:rPr lang="en-GB" sz="1600" b="0" dirty="0" smtClean="0"/>
                        <a:t>28 randomised trials</a:t>
                      </a:r>
                    </a:p>
                  </a:txBody>
                  <a:tcPr/>
                </a:tc>
              </a:tr>
              <a:tr h="1305118">
                <a:tc>
                  <a:txBody>
                    <a:bodyPr/>
                    <a:lstStyle/>
                    <a:p>
                      <a:r>
                        <a:rPr lang="en-GB" sz="1600" b="1" dirty="0" smtClean="0"/>
                        <a:t>Process of care</a:t>
                      </a:r>
                      <a:r>
                        <a:rPr lang="en-GB" sz="1600" dirty="0" smtClean="0"/>
                        <a:t>: 4.2% (0.8% to 18.8%)</a:t>
                      </a:r>
                    </a:p>
                    <a:p>
                      <a:endParaRPr lang="en-GB" sz="1600" dirty="0" smtClean="0"/>
                    </a:p>
                    <a:p>
                      <a:r>
                        <a:rPr lang="en-GB" sz="1600" b="1" dirty="0" smtClean="0"/>
                        <a:t>Clinical end-points</a:t>
                      </a:r>
                      <a:r>
                        <a:rPr lang="en-GB" sz="1600" dirty="0" smtClean="0"/>
                        <a:t> (e.g. BP</a:t>
                      </a:r>
                      <a:r>
                        <a:rPr lang="en-GB" sz="1600" baseline="0" dirty="0" smtClean="0"/>
                        <a:t> control)</a:t>
                      </a:r>
                      <a:r>
                        <a:rPr lang="en-GB" sz="1600" dirty="0" smtClean="0"/>
                        <a:t>: 2.5% improvement (1.3% to 4.2%)</a:t>
                      </a:r>
                      <a:endParaRPr lang="en-GB" sz="1600" dirty="0"/>
                    </a:p>
                  </a:txBody>
                  <a:tcPr/>
                </a:tc>
              </a:tr>
              <a:tr h="2458723">
                <a:tc>
                  <a:txBody>
                    <a:bodyPr/>
                    <a:lstStyle/>
                    <a:p>
                      <a:r>
                        <a:rPr lang="en-GB" sz="1600" dirty="0" smtClean="0"/>
                        <a:t>Most studies examined the effects of relatively simple reminders</a:t>
                      </a:r>
                    </a:p>
                    <a:p>
                      <a:endParaRPr lang="en-GB" sz="1600" dirty="0" smtClean="0"/>
                    </a:p>
                    <a:p>
                      <a:r>
                        <a:rPr lang="en-GB" sz="1600" dirty="0" smtClean="0"/>
                        <a:t>More complex decision support less successful, especially for chronic disease management</a:t>
                      </a:r>
                    </a:p>
                    <a:p>
                      <a:endParaRPr lang="en-GB" sz="1600" dirty="0"/>
                    </a:p>
                  </a:txBody>
                  <a:tcPr/>
                </a:tc>
              </a:tr>
              <a:tr h="1005841">
                <a:tc>
                  <a:txBody>
                    <a:bodyPr/>
                    <a:lstStyle/>
                    <a:p>
                      <a:r>
                        <a:rPr lang="en-GB" sz="1000" dirty="0" err="1" smtClean="0"/>
                        <a:t>Shojania</a:t>
                      </a:r>
                      <a:r>
                        <a:rPr lang="en-GB" sz="1000" dirty="0" smtClean="0"/>
                        <a:t> et al. The effects of on-screen, point of care computer reminders on processes and outcomes of care. Cochrane Database </a:t>
                      </a:r>
                      <a:r>
                        <a:rPr lang="en-GB" sz="1000" dirty="0" err="1" smtClean="0"/>
                        <a:t>Syst</a:t>
                      </a:r>
                      <a:r>
                        <a:rPr lang="en-GB" sz="1000" dirty="0" smtClean="0"/>
                        <a:t> Reviews 2009, Issue 3. Art. No:CD001096. DOI: 10.1002/14651858.CD001096.pub2</a:t>
                      </a:r>
                      <a:endParaRPr lang="en-GB" sz="1000"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1385"/>
            <a:ext cx="3329036" cy="2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8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Computerised reminders</a:t>
            </a:r>
            <a:endParaRPr lang="en-GB" dirty="0"/>
          </a:p>
        </p:txBody>
      </p:sp>
      <p:graphicFrame>
        <p:nvGraphicFramePr>
          <p:cNvPr id="6" name="Table 5"/>
          <p:cNvGraphicFramePr>
            <a:graphicFrameLocks noGrp="1"/>
          </p:cNvGraphicFramePr>
          <p:nvPr>
            <p:extLst/>
          </p:nvPr>
        </p:nvGraphicFramePr>
        <p:xfrm>
          <a:off x="4193629" y="1511385"/>
          <a:ext cx="4792716" cy="5204724"/>
        </p:xfrm>
        <a:graphic>
          <a:graphicData uri="http://schemas.openxmlformats.org/drawingml/2006/table">
            <a:tbl>
              <a:tblPr firstRow="1" bandRow="1">
                <a:tableStyleId>{69CF1AB2-1976-4502-BF36-3FF5EA218861}</a:tableStyleId>
              </a:tblPr>
              <a:tblGrid>
                <a:gridCol w="4792716"/>
              </a:tblGrid>
              <a:tr h="435042">
                <a:tc>
                  <a:txBody>
                    <a:bodyPr/>
                    <a:lstStyle/>
                    <a:p>
                      <a:r>
                        <a:rPr lang="en-GB" sz="1600" b="0" dirty="0" smtClean="0"/>
                        <a:t>28 randomised trials</a:t>
                      </a:r>
                    </a:p>
                  </a:txBody>
                  <a:tcPr/>
                </a:tc>
              </a:tr>
              <a:tr h="1305118">
                <a:tc>
                  <a:txBody>
                    <a:bodyPr/>
                    <a:lstStyle/>
                    <a:p>
                      <a:r>
                        <a:rPr lang="en-GB" sz="1600" b="1" dirty="0" smtClean="0"/>
                        <a:t>Process of care</a:t>
                      </a:r>
                      <a:r>
                        <a:rPr lang="en-GB" sz="1600" dirty="0" smtClean="0"/>
                        <a:t>: 4.2% (0.8% to 18.8%)</a:t>
                      </a:r>
                    </a:p>
                    <a:p>
                      <a:endParaRPr lang="en-GB" sz="1600" dirty="0" smtClean="0"/>
                    </a:p>
                    <a:p>
                      <a:r>
                        <a:rPr lang="en-GB" sz="1600" b="1" dirty="0" smtClean="0"/>
                        <a:t>Clinical end-points</a:t>
                      </a:r>
                      <a:r>
                        <a:rPr lang="en-GB" sz="1600" dirty="0" smtClean="0"/>
                        <a:t> (e.g. BP</a:t>
                      </a:r>
                      <a:r>
                        <a:rPr lang="en-GB" sz="1600" baseline="0" dirty="0" smtClean="0"/>
                        <a:t> control)</a:t>
                      </a:r>
                      <a:r>
                        <a:rPr lang="en-GB" sz="1600" dirty="0" smtClean="0"/>
                        <a:t>: 2.5% improvement (1.3% to 4.2%)</a:t>
                      </a:r>
                      <a:endParaRPr lang="en-GB" sz="1600" dirty="0"/>
                    </a:p>
                  </a:txBody>
                  <a:tcPr/>
                </a:tc>
              </a:tr>
              <a:tr h="2458723">
                <a:tc>
                  <a:txBody>
                    <a:bodyPr/>
                    <a:lstStyle/>
                    <a:p>
                      <a:r>
                        <a:rPr lang="en-GB" sz="1600" dirty="0" smtClean="0">
                          <a:solidFill>
                            <a:srgbClr val="FF0000"/>
                          </a:solidFill>
                        </a:rPr>
                        <a:t>Systems more likely to succeed if…</a:t>
                      </a:r>
                    </a:p>
                    <a:p>
                      <a:endParaRPr lang="en-GB" sz="1600" dirty="0" smtClean="0">
                        <a:solidFill>
                          <a:srgbClr val="FF0000"/>
                        </a:solidFill>
                      </a:endParaRPr>
                    </a:p>
                    <a:p>
                      <a:pPr marL="285750" indent="-285750">
                        <a:buFont typeface="Arial" panose="020B0604020202020204" pitchFamily="34" charset="0"/>
                        <a:buChar char="•"/>
                      </a:pPr>
                      <a:r>
                        <a:rPr lang="en-GB" sz="1600" dirty="0" smtClean="0">
                          <a:solidFill>
                            <a:srgbClr val="FF0000"/>
                          </a:solidFill>
                        </a:rPr>
                        <a:t>Provided advice for patients in addition to practitioners (OR 2.8, 1.1 to 7.2)</a:t>
                      </a:r>
                    </a:p>
                    <a:p>
                      <a:pPr marL="285750" indent="-285750">
                        <a:buFont typeface="Arial" panose="020B0604020202020204" pitchFamily="34" charset="0"/>
                        <a:buChar char="•"/>
                      </a:pPr>
                      <a:endParaRPr lang="en-GB" sz="1600" dirty="0" smtClean="0">
                        <a:solidFill>
                          <a:srgbClr val="FF0000"/>
                        </a:solidFill>
                      </a:endParaRPr>
                    </a:p>
                    <a:p>
                      <a:pPr marL="285750" indent="-285750">
                        <a:buFont typeface="Arial" panose="020B0604020202020204" pitchFamily="34" charset="0"/>
                        <a:buChar char="•"/>
                      </a:pPr>
                      <a:r>
                        <a:rPr lang="en-GB" sz="1600" dirty="0" smtClean="0">
                          <a:solidFill>
                            <a:srgbClr val="FF0000"/>
                          </a:solidFill>
                        </a:rPr>
                        <a:t>Required practitioners to supply a reason for over-riding advice (11.3, 2.0 to 63.7)</a:t>
                      </a:r>
                    </a:p>
                    <a:p>
                      <a:pPr marL="285750" indent="-285750">
                        <a:buFont typeface="Arial" panose="020B0604020202020204" pitchFamily="34" charset="0"/>
                        <a:buChar char="•"/>
                      </a:pPr>
                      <a:endParaRPr lang="en-GB" sz="1600" dirty="0" smtClean="0">
                        <a:solidFill>
                          <a:srgbClr val="FF0000"/>
                        </a:solidFill>
                      </a:endParaRPr>
                    </a:p>
                    <a:p>
                      <a:pPr marL="285750" indent="-285750">
                        <a:buFont typeface="Arial" panose="020B0604020202020204" pitchFamily="34" charset="0"/>
                        <a:buChar char="•"/>
                      </a:pPr>
                      <a:r>
                        <a:rPr lang="en-GB" sz="1600" dirty="0" smtClean="0">
                          <a:solidFill>
                            <a:srgbClr val="FF0000"/>
                          </a:solidFill>
                        </a:rPr>
                        <a:t>Evaluated by their developers (4.4, 1.7 to 11.4) </a:t>
                      </a:r>
                      <a:endParaRPr lang="en-GB" sz="1600" dirty="0">
                        <a:solidFill>
                          <a:srgbClr val="FF0000"/>
                        </a:solidFill>
                      </a:endParaRPr>
                    </a:p>
                  </a:txBody>
                  <a:tcPr/>
                </a:tc>
              </a:tr>
              <a:tr h="1005841">
                <a:tc>
                  <a:txBody>
                    <a:bodyPr/>
                    <a:lstStyle/>
                    <a:p>
                      <a:r>
                        <a:rPr lang="en-GB" sz="1000" dirty="0" err="1" smtClean="0"/>
                        <a:t>Shojania</a:t>
                      </a:r>
                      <a:r>
                        <a:rPr lang="en-GB" sz="1000" dirty="0" smtClean="0"/>
                        <a:t> et al. The effects of on-screen, point of care computer reminders on processes and outcomes of care. Cochrane Database </a:t>
                      </a:r>
                      <a:r>
                        <a:rPr lang="en-GB" sz="1000" dirty="0" err="1" smtClean="0"/>
                        <a:t>Syst</a:t>
                      </a:r>
                      <a:r>
                        <a:rPr lang="en-GB" sz="1000" dirty="0" smtClean="0"/>
                        <a:t> Reviews 2009, Issue 3. Art. No:CD001096. DOI: 10.1002/14651858.CD001096.pub2</a:t>
                      </a:r>
                    </a:p>
                    <a:p>
                      <a:endParaRPr lang="en-GB" sz="1000" dirty="0" smtClean="0"/>
                    </a:p>
                    <a:p>
                      <a:r>
                        <a:rPr lang="en-GB" sz="1000" dirty="0" err="1" smtClean="0">
                          <a:solidFill>
                            <a:srgbClr val="FF0000"/>
                          </a:solidFill>
                        </a:rPr>
                        <a:t>Roshanov</a:t>
                      </a:r>
                      <a:r>
                        <a:rPr lang="en-GB" sz="1000" dirty="0" smtClean="0">
                          <a:solidFill>
                            <a:srgbClr val="FF0000"/>
                          </a:solidFill>
                        </a:rPr>
                        <a:t> et al. Features of effective computerised clinical decision support systems: meta-regression of 162 randomised trials. BMJ 2013;346:f657</a:t>
                      </a:r>
                      <a:endParaRPr lang="en-GB" sz="1000" dirty="0">
                        <a:solidFill>
                          <a:srgbClr val="FF0000"/>
                        </a:solidFill>
                      </a:endParaRPr>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1385"/>
            <a:ext cx="3328987"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30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5104434" y="1600200"/>
            <a:ext cx="3723195" cy="5111750"/>
          </a:xfrm>
        </p:spPr>
        <p:txBody>
          <a:bodyPr>
            <a:normAutofit/>
          </a:bodyPr>
          <a:lstStyle/>
          <a:p>
            <a:pPr marL="0" indent="0">
              <a:lnSpc>
                <a:spcPct val="200000"/>
              </a:lnSpc>
              <a:spcAft>
                <a:spcPts val="0"/>
              </a:spcAft>
              <a:buNone/>
            </a:pPr>
            <a:r>
              <a:rPr lang="en-GB" sz="2800" dirty="0" smtClean="0"/>
              <a:t>One </a:t>
            </a:r>
            <a:r>
              <a:rPr lang="en-GB" sz="2800" dirty="0"/>
              <a:t>y</a:t>
            </a:r>
            <a:r>
              <a:rPr lang="en-GB" sz="2800" dirty="0" smtClean="0"/>
              <a:t>ear</a:t>
            </a:r>
          </a:p>
          <a:p>
            <a:pPr marL="0" indent="0">
              <a:lnSpc>
                <a:spcPct val="200000"/>
              </a:lnSpc>
              <a:spcAft>
                <a:spcPts val="0"/>
              </a:spcAft>
              <a:buNone/>
            </a:pPr>
            <a:r>
              <a:rPr lang="en-GB" sz="2800" dirty="0" smtClean="0"/>
              <a:t>Five </a:t>
            </a:r>
            <a:r>
              <a:rPr lang="en-GB" sz="2800" dirty="0"/>
              <a:t>y</a:t>
            </a:r>
            <a:r>
              <a:rPr lang="en-GB" sz="2800" dirty="0" smtClean="0"/>
              <a:t>ears</a:t>
            </a:r>
          </a:p>
          <a:p>
            <a:pPr marL="0" indent="0">
              <a:lnSpc>
                <a:spcPct val="200000"/>
              </a:lnSpc>
              <a:spcAft>
                <a:spcPts val="0"/>
              </a:spcAft>
              <a:buNone/>
            </a:pPr>
            <a:r>
              <a:rPr lang="en-GB" sz="2800" dirty="0" smtClean="0"/>
              <a:t>Fifteen years</a:t>
            </a:r>
          </a:p>
          <a:p>
            <a:pPr marL="0" indent="0">
              <a:lnSpc>
                <a:spcPct val="200000"/>
              </a:lnSpc>
              <a:spcAft>
                <a:spcPts val="0"/>
              </a:spcAft>
              <a:buNone/>
            </a:pPr>
            <a:r>
              <a:rPr lang="en-GB" sz="2800" dirty="0" smtClean="0"/>
              <a:t>Fifty years</a:t>
            </a:r>
          </a:p>
        </p:txBody>
      </p:sp>
      <p:sp>
        <p:nvSpPr>
          <p:cNvPr id="7" name="TPQuestion"/>
          <p:cNvSpPr>
            <a:spLocks noGrp="1"/>
          </p:cNvSpPr>
          <p:nvPr>
            <p:ph type="title"/>
          </p:nvPr>
        </p:nvSpPr>
        <p:spPr>
          <a:xfrm>
            <a:off x="250826" y="100800"/>
            <a:ext cx="5764963" cy="954087"/>
          </a:xfrm>
        </p:spPr>
        <p:txBody>
          <a:bodyPr/>
          <a:lstStyle/>
          <a:p>
            <a:r>
              <a:rPr lang="en-GB" dirty="0" smtClean="0"/>
              <a:t>How </a:t>
            </a:r>
            <a:r>
              <a:rPr lang="en-GB" dirty="0"/>
              <a:t>long did it take for sliced bread to take off?</a:t>
            </a:r>
          </a:p>
        </p:txBody>
      </p:sp>
      <p:pic>
        <p:nvPicPr>
          <p:cNvPr id="2" name="Picture 1"/>
          <p:cNvPicPr>
            <a:picLocks noChangeAspect="1"/>
          </p:cNvPicPr>
          <p:nvPr/>
        </p:nvPicPr>
        <p:blipFill>
          <a:blip r:embed="rId4"/>
          <a:stretch>
            <a:fillRect/>
          </a:stretch>
        </p:blipFill>
        <p:spPr>
          <a:xfrm>
            <a:off x="7928138" y="100800"/>
            <a:ext cx="899492" cy="599099"/>
          </a:xfrm>
          <a:prstGeom prst="rect">
            <a:avLst/>
          </a:prstGeom>
        </p:spPr>
      </p:pic>
      <p:pic>
        <p:nvPicPr>
          <p:cNvPr id="4" name="Picture 3"/>
          <p:cNvPicPr>
            <a:picLocks noChangeAspect="1"/>
          </p:cNvPicPr>
          <p:nvPr/>
        </p:nvPicPr>
        <p:blipFill>
          <a:blip r:embed="rId5"/>
          <a:stretch>
            <a:fillRect/>
          </a:stretch>
        </p:blipFill>
        <p:spPr>
          <a:xfrm>
            <a:off x="384141" y="2053615"/>
            <a:ext cx="2672322" cy="3208196"/>
          </a:xfrm>
          <a:prstGeom prst="rect">
            <a:avLst/>
          </a:prstGeom>
        </p:spPr>
      </p:pic>
    </p:spTree>
    <p:custDataLst>
      <p:tags r:id="rId1"/>
    </p:custDataLst>
    <p:extLst>
      <p:ext uri="{BB962C8B-B14F-4D97-AF65-F5344CB8AC3E}">
        <p14:creationId xmlns:p14="http://schemas.microsoft.com/office/powerpoint/2010/main" val="2334841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00800"/>
            <a:ext cx="5471549" cy="954087"/>
          </a:xfrm>
        </p:spPr>
        <p:txBody>
          <a:bodyPr/>
          <a:lstStyle/>
          <a:p>
            <a:r>
              <a:rPr lang="en-GB" dirty="0" smtClean="0"/>
              <a:t>Strategies to improve organisational culture</a:t>
            </a:r>
            <a:endParaRPr lang="en-GB" dirty="0"/>
          </a:p>
        </p:txBody>
      </p:sp>
      <p:graphicFrame>
        <p:nvGraphicFramePr>
          <p:cNvPr id="4" name="Content Placeholder 5"/>
          <p:cNvGraphicFramePr>
            <a:graphicFrameLocks/>
          </p:cNvGraphicFramePr>
          <p:nvPr>
            <p:extLst/>
          </p:nvPr>
        </p:nvGraphicFramePr>
        <p:xfrm>
          <a:off x="4461640" y="1752656"/>
          <a:ext cx="4477407" cy="2915846"/>
        </p:xfrm>
        <a:graphic>
          <a:graphicData uri="http://schemas.openxmlformats.org/drawingml/2006/table">
            <a:tbl>
              <a:tblPr firstRow="1" bandRow="1">
                <a:tableStyleId>{69CF1AB2-1976-4502-BF36-3FF5EA218861}</a:tableStyleId>
              </a:tblPr>
              <a:tblGrid>
                <a:gridCol w="4477407"/>
              </a:tblGrid>
              <a:tr h="1632228">
                <a:tc>
                  <a:txBody>
                    <a:bodyPr/>
                    <a:lstStyle/>
                    <a:p>
                      <a:r>
                        <a:rPr lang="en-GB" b="0" dirty="0" smtClean="0"/>
                        <a:t>“It is not possible to draw any conclusions about the effectiveness of strategies to change organisational culture because we found no studies that fulfilled the methodological criteria for this review.”</a:t>
                      </a:r>
                    </a:p>
                  </a:txBody>
                  <a:tcPr/>
                </a:tc>
              </a:tr>
              <a:tr h="1283618">
                <a:tc>
                  <a:txBody>
                    <a:bodyPr/>
                    <a:lstStyle/>
                    <a:p>
                      <a:r>
                        <a:rPr lang="en-GB" sz="1200" dirty="0" err="1" smtClean="0"/>
                        <a:t>Parmelli</a:t>
                      </a:r>
                      <a:r>
                        <a:rPr lang="en-GB" sz="1200" dirty="0" smtClean="0"/>
                        <a:t> E, </a:t>
                      </a:r>
                      <a:r>
                        <a:rPr lang="en-GB" sz="1200" dirty="0" err="1" smtClean="0"/>
                        <a:t>Flodgren</a:t>
                      </a:r>
                      <a:r>
                        <a:rPr lang="en-GB" sz="1200" dirty="0" smtClean="0"/>
                        <a:t> G, </a:t>
                      </a:r>
                      <a:r>
                        <a:rPr lang="en-GB" sz="1200" dirty="0" err="1" smtClean="0"/>
                        <a:t>Schaafsma</a:t>
                      </a:r>
                      <a:r>
                        <a:rPr lang="en-GB" sz="1200" dirty="0" smtClean="0"/>
                        <a:t> ME, Baillie N, Beyer FR, Eccles MP. The effectiveness of strategies to change organisational culture to improve healthcare performance. Cochrane Database of Systematic Reviews 2011, Issue 1. Art. No.: CD008315. DOI: 10.1002/14651858.CD008315.pub2.</a:t>
                      </a:r>
                    </a:p>
                  </a:txBody>
                  <a:tcPr/>
                </a:tc>
              </a:tr>
            </a:tbl>
          </a:graphicData>
        </a:graphic>
      </p:graphicFrame>
      <p:pic>
        <p:nvPicPr>
          <p:cNvPr id="3" name="Picture 2"/>
          <p:cNvPicPr>
            <a:picLocks noChangeAspect="1"/>
          </p:cNvPicPr>
          <p:nvPr/>
        </p:nvPicPr>
        <p:blipFill>
          <a:blip r:embed="rId2"/>
          <a:stretch>
            <a:fillRect/>
          </a:stretch>
        </p:blipFill>
        <p:spPr>
          <a:xfrm>
            <a:off x="438252" y="4828731"/>
            <a:ext cx="2448791" cy="1377445"/>
          </a:xfrm>
          <a:prstGeom prst="rect">
            <a:avLst/>
          </a:prstGeom>
        </p:spPr>
      </p:pic>
      <p:pic>
        <p:nvPicPr>
          <p:cNvPr id="5" name="Picture 4"/>
          <p:cNvPicPr>
            <a:picLocks noChangeAspect="1"/>
          </p:cNvPicPr>
          <p:nvPr/>
        </p:nvPicPr>
        <p:blipFill>
          <a:blip r:embed="rId3"/>
          <a:stretch>
            <a:fillRect/>
          </a:stretch>
        </p:blipFill>
        <p:spPr>
          <a:xfrm>
            <a:off x="438252" y="3290693"/>
            <a:ext cx="2439545" cy="1463727"/>
          </a:xfrm>
          <a:prstGeom prst="rect">
            <a:avLst/>
          </a:prstGeom>
        </p:spPr>
      </p:pic>
      <p:pic>
        <p:nvPicPr>
          <p:cNvPr id="6" name="Picture 5"/>
          <p:cNvPicPr>
            <a:picLocks noChangeAspect="1"/>
          </p:cNvPicPr>
          <p:nvPr/>
        </p:nvPicPr>
        <p:blipFill>
          <a:blip r:embed="rId4"/>
          <a:stretch>
            <a:fillRect/>
          </a:stretch>
        </p:blipFill>
        <p:spPr>
          <a:xfrm>
            <a:off x="438252" y="1752655"/>
            <a:ext cx="2439545" cy="1463727"/>
          </a:xfrm>
          <a:prstGeom prst="rect">
            <a:avLst/>
          </a:prstGeom>
        </p:spPr>
      </p:pic>
    </p:spTree>
    <p:extLst>
      <p:ext uri="{BB962C8B-B14F-4D97-AF65-F5344CB8AC3E}">
        <p14:creationId xmlns:p14="http://schemas.microsoft.com/office/powerpoint/2010/main" val="34224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t>Are modest effect sizes worthwhile?</a:t>
            </a:r>
            <a:endParaRPr lang="en-US" dirty="0" smtClean="0"/>
          </a:p>
        </p:txBody>
      </p:sp>
      <p:sp>
        <p:nvSpPr>
          <p:cNvPr id="23555" name="Content Placeholder 2"/>
          <p:cNvSpPr>
            <a:spLocks noGrp="1"/>
          </p:cNvSpPr>
          <p:nvPr>
            <p:ph idx="1"/>
          </p:nvPr>
        </p:nvSpPr>
        <p:spPr>
          <a:xfrm>
            <a:off x="4351282" y="1485905"/>
            <a:ext cx="4589393" cy="5111751"/>
          </a:xfrm>
        </p:spPr>
        <p:txBody>
          <a:bodyPr/>
          <a:lstStyle/>
          <a:p>
            <a:pPr marL="0" indent="0">
              <a:buNone/>
            </a:pPr>
            <a:r>
              <a:rPr lang="en-GB" dirty="0" smtClean="0"/>
              <a:t>Effect sizes in range of those for many recommended clinical treatments</a:t>
            </a:r>
          </a:p>
          <a:p>
            <a:pPr marL="0" indent="0">
              <a:buNone/>
            </a:pPr>
            <a:endParaRPr lang="en-GB" dirty="0" smtClean="0"/>
          </a:p>
          <a:p>
            <a:pPr marL="0" indent="0">
              <a:buNone/>
            </a:pPr>
            <a:r>
              <a:rPr lang="en-GB" dirty="0" smtClean="0"/>
              <a:t>Population impact potentially worthwhile in relation to costs of interventions</a:t>
            </a:r>
          </a:p>
          <a:p>
            <a:pPr marL="0" indent="0">
              <a:buNone/>
            </a:pPr>
            <a:endParaRPr lang="en-GB" dirty="0" smtClean="0"/>
          </a:p>
          <a:p>
            <a:pPr marL="0" indent="0">
              <a:buNone/>
            </a:pPr>
            <a:r>
              <a:rPr lang="en-GB" dirty="0" smtClean="0"/>
              <a:t>Effects of quality improvement interventions cumulative and complementary…</a:t>
            </a:r>
          </a:p>
          <a:p>
            <a:pPr marL="0" indent="0">
              <a:buNone/>
            </a:pPr>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5905"/>
            <a:ext cx="3863212" cy="444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489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 but not necessarily</a:t>
            </a:r>
            <a:endParaRPr lang="en-CA" dirty="0" smtClean="0"/>
          </a:p>
        </p:txBody>
      </p:sp>
      <p:sp>
        <p:nvSpPr>
          <p:cNvPr id="2" name="Rectangle 1"/>
          <p:cNvSpPr/>
          <p:nvPr/>
        </p:nvSpPr>
        <p:spPr>
          <a:xfrm>
            <a:off x="236483" y="6208656"/>
            <a:ext cx="6053958" cy="523220"/>
          </a:xfrm>
          <a:prstGeom prst="rect">
            <a:avLst/>
          </a:prstGeom>
        </p:spPr>
        <p:txBody>
          <a:bodyPr wrap="square">
            <a:spAutoFit/>
          </a:bodyPr>
          <a:lstStyle/>
          <a:p>
            <a:r>
              <a:rPr lang="en-GB" sz="1400" dirty="0" err="1">
                <a:solidFill>
                  <a:srgbClr val="000000"/>
                </a:solidFill>
              </a:rPr>
              <a:t>Grimshaw</a:t>
            </a:r>
            <a:r>
              <a:rPr lang="en-GB" sz="1400" dirty="0">
                <a:solidFill>
                  <a:srgbClr val="000000"/>
                </a:solidFill>
              </a:rPr>
              <a:t> et al. Effectiveness and efficiency of guideline dissemination and </a:t>
            </a:r>
            <a:r>
              <a:rPr lang="en-GB" sz="1400" dirty="0" smtClean="0">
                <a:solidFill>
                  <a:srgbClr val="000000"/>
                </a:solidFill>
              </a:rPr>
              <a:t>implementation </a:t>
            </a:r>
            <a:r>
              <a:rPr lang="en-GB" sz="1400" dirty="0">
                <a:solidFill>
                  <a:srgbClr val="000000"/>
                </a:solidFill>
              </a:rPr>
              <a:t>strategies. Health </a:t>
            </a:r>
            <a:r>
              <a:rPr lang="en-GB" sz="1400" dirty="0" err="1">
                <a:solidFill>
                  <a:srgbClr val="000000"/>
                </a:solidFill>
              </a:rPr>
              <a:t>Technol</a:t>
            </a:r>
            <a:r>
              <a:rPr lang="en-GB" sz="1400" dirty="0">
                <a:solidFill>
                  <a:srgbClr val="000000"/>
                </a:solidFill>
              </a:rPr>
              <a:t> Assess 2004; 8(6)</a:t>
            </a:r>
          </a:p>
        </p:txBody>
      </p:sp>
      <p:pic>
        <p:nvPicPr>
          <p:cNvPr id="3074" name="Picture 2"/>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a:stretch>
            <a:fillRect/>
          </a:stretch>
        </p:blipFill>
        <p:spPr bwMode="auto">
          <a:xfrm>
            <a:off x="0" y="1422838"/>
            <a:ext cx="7220607" cy="468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1860332"/>
            <a:ext cx="2859087" cy="348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81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2107506"/>
            <a:ext cx="6040335" cy="821432"/>
          </a:xfrm>
        </p:spPr>
        <p:txBody>
          <a:bodyPr/>
          <a:lstStyle/>
          <a:p>
            <a:pPr algn="r"/>
            <a:r>
              <a:rPr lang="en-GB" sz="4000" dirty="0"/>
              <a:t>Realising the </a:t>
            </a:r>
            <a:r>
              <a:rPr lang="en-GB" sz="4000" dirty="0" smtClean="0"/>
              <a:t>potential </a:t>
            </a:r>
            <a:r>
              <a:rPr lang="en-GB" sz="4000" dirty="0"/>
              <a:t>of audit and feedback</a:t>
            </a:r>
          </a:p>
        </p:txBody>
      </p:sp>
      <p:sp>
        <p:nvSpPr>
          <p:cNvPr id="4" name="Subtitle 3"/>
          <p:cNvSpPr>
            <a:spLocks noGrp="1"/>
          </p:cNvSpPr>
          <p:nvPr>
            <p:ph type="subTitle" idx="1"/>
          </p:nvPr>
        </p:nvSpPr>
        <p:spPr>
          <a:xfrm>
            <a:off x="212726" y="3808566"/>
            <a:ext cx="8556522" cy="3049433"/>
          </a:xfrm>
        </p:spPr>
        <p:txBody>
          <a:bodyPr/>
          <a:lstStyle/>
          <a:p>
            <a:pPr algn="r"/>
            <a:r>
              <a:rPr lang="en-GB" dirty="0" smtClean="0"/>
              <a:t>Evidence-based audit and feedback</a:t>
            </a:r>
          </a:p>
          <a:p>
            <a:pPr algn="r"/>
            <a:r>
              <a:rPr lang="en-GB" dirty="0" smtClean="0"/>
              <a:t>AFFINITIE and beyond</a:t>
            </a:r>
            <a:endParaRPr lang="en-GB" dirty="0"/>
          </a:p>
          <a:p>
            <a:pPr algn="r"/>
            <a:r>
              <a:rPr lang="en-GB" dirty="0" smtClean="0"/>
              <a:t>Effects of selected QI approaches</a:t>
            </a:r>
            <a:endParaRPr lang="en-GB" dirty="0"/>
          </a:p>
        </p:txBody>
      </p:sp>
    </p:spTree>
    <p:extLst>
      <p:ext uri="{BB962C8B-B14F-4D97-AF65-F5344CB8AC3E}">
        <p14:creationId xmlns:p14="http://schemas.microsoft.com/office/powerpoint/2010/main" val="3590291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Advancing the science and impact of audit and </a:t>
            </a:r>
            <a:r>
              <a:rPr lang="en-GB" dirty="0" smtClean="0"/>
              <a:t>feedback</a:t>
            </a:r>
            <a:endParaRPr lang="en-GB" dirty="0"/>
          </a:p>
        </p:txBody>
      </p:sp>
      <p:sp>
        <p:nvSpPr>
          <p:cNvPr id="3" name="Content Placeholder 2"/>
          <p:cNvSpPr>
            <a:spLocks noGrp="1"/>
          </p:cNvSpPr>
          <p:nvPr>
            <p:ph idx="1"/>
          </p:nvPr>
        </p:nvSpPr>
        <p:spPr>
          <a:xfrm>
            <a:off x="213602" y="1540492"/>
            <a:ext cx="8647112" cy="5111750"/>
          </a:xfrm>
        </p:spPr>
        <p:txBody>
          <a:bodyPr/>
          <a:lstStyle/>
          <a:p>
            <a:pPr marL="0" indent="0">
              <a:buNone/>
            </a:pPr>
            <a:r>
              <a:rPr lang="en-GB" b="1" dirty="0" smtClean="0"/>
              <a:t>International A&amp;F Collaborative</a:t>
            </a:r>
          </a:p>
          <a:p>
            <a:pPr marL="0" indent="0">
              <a:buNone/>
            </a:pPr>
            <a:r>
              <a:rPr lang="en-GB" dirty="0" smtClean="0"/>
              <a:t>International </a:t>
            </a:r>
            <a:r>
              <a:rPr lang="en-GB" dirty="0"/>
              <a:t>community of health researchers and health system partners that undertake shared activities to enhance the provision of audit and feedback to improve health care performance, patient outcomes and health system </a:t>
            </a:r>
            <a:r>
              <a:rPr lang="en-GB" dirty="0" smtClean="0"/>
              <a:t>sustainability</a:t>
            </a:r>
            <a:endParaRPr lang="en-GB" dirty="0"/>
          </a:p>
          <a:p>
            <a:pPr marL="0" indent="0">
              <a:buNone/>
            </a:pPr>
            <a:endParaRPr lang="en-GB" dirty="0" smtClean="0"/>
          </a:p>
          <a:p>
            <a:pPr marL="0" indent="0">
              <a:buNone/>
            </a:pPr>
            <a:r>
              <a:rPr lang="en-GB" b="1" dirty="0" smtClean="0"/>
              <a:t>					Established Canada</a:t>
            </a:r>
          </a:p>
          <a:p>
            <a:pPr marL="0" indent="0">
              <a:buNone/>
            </a:pPr>
            <a:r>
              <a:rPr lang="en-GB" b="1" dirty="0" smtClean="0"/>
              <a:t>					April 2016</a:t>
            </a:r>
          </a:p>
          <a:p>
            <a:pPr marL="0" indent="0">
              <a:buNone/>
            </a:pPr>
            <a:endParaRPr lang="en-GB" b="1" dirty="0" smtClean="0"/>
          </a:p>
          <a:p>
            <a:pPr marL="0" indent="0">
              <a:buNone/>
            </a:pPr>
            <a:r>
              <a:rPr lang="en-GB" b="1" dirty="0" smtClean="0"/>
              <a:t>					Next meeting Leeds, UK</a:t>
            </a:r>
          </a:p>
          <a:p>
            <a:pPr marL="0" indent="0">
              <a:buNone/>
            </a:pPr>
            <a:r>
              <a:rPr lang="en-GB" b="1" dirty="0" smtClean="0"/>
              <a:t>					6-7 June 2017</a:t>
            </a:r>
            <a:endParaRPr lang="en-GB" b="1" dirty="0"/>
          </a:p>
        </p:txBody>
      </p:sp>
      <p:pic>
        <p:nvPicPr>
          <p:cNvPr id="4" name="Picture 3"/>
          <p:cNvPicPr>
            <a:picLocks noChangeAspect="1"/>
          </p:cNvPicPr>
          <p:nvPr/>
        </p:nvPicPr>
        <p:blipFill>
          <a:blip r:embed="rId2"/>
          <a:stretch>
            <a:fillRect/>
          </a:stretch>
        </p:blipFill>
        <p:spPr>
          <a:xfrm>
            <a:off x="400050" y="4414837"/>
            <a:ext cx="3700463" cy="2161820"/>
          </a:xfrm>
          <a:prstGeom prst="rect">
            <a:avLst/>
          </a:prstGeom>
        </p:spPr>
      </p:pic>
    </p:spTree>
    <p:extLst>
      <p:ext uri="{BB962C8B-B14F-4D97-AF65-F5344CB8AC3E}">
        <p14:creationId xmlns:p14="http://schemas.microsoft.com/office/powerpoint/2010/main" val="37894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5104434" y="1600200"/>
            <a:ext cx="3723195" cy="5111750"/>
          </a:xfrm>
        </p:spPr>
        <p:txBody>
          <a:bodyPr>
            <a:normAutofit/>
          </a:bodyPr>
          <a:lstStyle/>
          <a:p>
            <a:pPr marL="0" indent="0">
              <a:lnSpc>
                <a:spcPct val="200000"/>
              </a:lnSpc>
              <a:spcAft>
                <a:spcPts val="0"/>
              </a:spcAft>
              <a:buNone/>
            </a:pPr>
            <a:r>
              <a:rPr lang="en-GB" sz="2800" dirty="0" smtClean="0"/>
              <a:t>One </a:t>
            </a:r>
            <a:r>
              <a:rPr lang="en-GB" sz="2800" dirty="0"/>
              <a:t>y</a:t>
            </a:r>
            <a:r>
              <a:rPr lang="en-GB" sz="2800" dirty="0" smtClean="0"/>
              <a:t>ear</a:t>
            </a:r>
          </a:p>
          <a:p>
            <a:pPr marL="0" indent="0">
              <a:lnSpc>
                <a:spcPct val="200000"/>
              </a:lnSpc>
              <a:spcAft>
                <a:spcPts val="0"/>
              </a:spcAft>
              <a:buNone/>
            </a:pPr>
            <a:r>
              <a:rPr lang="en-GB" sz="2800" dirty="0" smtClean="0"/>
              <a:t>Five years</a:t>
            </a:r>
          </a:p>
          <a:p>
            <a:pPr marL="0" indent="0">
              <a:lnSpc>
                <a:spcPct val="200000"/>
              </a:lnSpc>
              <a:spcAft>
                <a:spcPts val="0"/>
              </a:spcAft>
              <a:buNone/>
            </a:pPr>
            <a:r>
              <a:rPr lang="en-GB" sz="2800" b="1" dirty="0" smtClean="0">
                <a:solidFill>
                  <a:srgbClr val="890203"/>
                </a:solidFill>
              </a:rPr>
              <a:t>Fifteen years</a:t>
            </a:r>
          </a:p>
          <a:p>
            <a:pPr marL="0" indent="0">
              <a:lnSpc>
                <a:spcPct val="200000"/>
              </a:lnSpc>
              <a:spcAft>
                <a:spcPts val="0"/>
              </a:spcAft>
              <a:buNone/>
            </a:pPr>
            <a:r>
              <a:rPr lang="en-GB" sz="2800" dirty="0" smtClean="0"/>
              <a:t>Fifty years</a:t>
            </a:r>
          </a:p>
        </p:txBody>
      </p:sp>
      <p:sp>
        <p:nvSpPr>
          <p:cNvPr id="7" name="TPQuestion"/>
          <p:cNvSpPr>
            <a:spLocks noGrp="1"/>
          </p:cNvSpPr>
          <p:nvPr>
            <p:ph type="title"/>
          </p:nvPr>
        </p:nvSpPr>
        <p:spPr>
          <a:xfrm>
            <a:off x="250826" y="100800"/>
            <a:ext cx="5764963" cy="954087"/>
          </a:xfrm>
        </p:spPr>
        <p:txBody>
          <a:bodyPr/>
          <a:lstStyle/>
          <a:p>
            <a:r>
              <a:rPr lang="en-GB" dirty="0" smtClean="0"/>
              <a:t>How </a:t>
            </a:r>
            <a:r>
              <a:rPr lang="en-GB" dirty="0"/>
              <a:t>long did it take for sliced bread to take off?</a:t>
            </a:r>
          </a:p>
        </p:txBody>
      </p:sp>
      <p:pic>
        <p:nvPicPr>
          <p:cNvPr id="2" name="Picture 1"/>
          <p:cNvPicPr>
            <a:picLocks noChangeAspect="1"/>
          </p:cNvPicPr>
          <p:nvPr/>
        </p:nvPicPr>
        <p:blipFill>
          <a:blip r:embed="rId5"/>
          <a:stretch>
            <a:fillRect/>
          </a:stretch>
        </p:blipFill>
        <p:spPr>
          <a:xfrm>
            <a:off x="7928138" y="100800"/>
            <a:ext cx="899492" cy="599099"/>
          </a:xfrm>
          <a:prstGeom prst="rect">
            <a:avLst/>
          </a:prstGeom>
        </p:spPr>
      </p:pic>
      <p:pic>
        <p:nvPicPr>
          <p:cNvPr id="4" name="Picture 3"/>
          <p:cNvPicPr>
            <a:picLocks noChangeAspect="1"/>
          </p:cNvPicPr>
          <p:nvPr/>
        </p:nvPicPr>
        <p:blipFill>
          <a:blip r:embed="rId6"/>
          <a:stretch>
            <a:fillRect/>
          </a:stretch>
        </p:blipFill>
        <p:spPr>
          <a:xfrm>
            <a:off x="384140" y="2053614"/>
            <a:ext cx="2685685" cy="3224239"/>
          </a:xfrm>
          <a:prstGeom prst="rect">
            <a:avLst/>
          </a:prstGeom>
        </p:spPr>
      </p:pic>
    </p:spTree>
    <p:custDataLst>
      <p:tags r:id="rId1"/>
    </p:custDataLst>
    <p:extLst>
      <p:ext uri="{BB962C8B-B14F-4D97-AF65-F5344CB8AC3E}">
        <p14:creationId xmlns:p14="http://schemas.microsoft.com/office/powerpoint/2010/main" val="76303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2107506"/>
            <a:ext cx="6040335" cy="821432"/>
          </a:xfrm>
        </p:spPr>
        <p:txBody>
          <a:bodyPr/>
          <a:lstStyle/>
          <a:p>
            <a:pPr algn="r"/>
            <a:r>
              <a:rPr lang="en-GB" sz="4000" dirty="0"/>
              <a:t>Realising the </a:t>
            </a:r>
            <a:r>
              <a:rPr lang="en-GB" sz="4000" dirty="0" smtClean="0"/>
              <a:t>potential </a:t>
            </a:r>
            <a:r>
              <a:rPr lang="en-GB" sz="4000" dirty="0"/>
              <a:t>of audit and feedback</a:t>
            </a:r>
          </a:p>
        </p:txBody>
      </p:sp>
      <p:sp>
        <p:nvSpPr>
          <p:cNvPr id="4" name="Subtitle 3"/>
          <p:cNvSpPr>
            <a:spLocks noGrp="1"/>
          </p:cNvSpPr>
          <p:nvPr>
            <p:ph type="subTitle" idx="1"/>
          </p:nvPr>
        </p:nvSpPr>
        <p:spPr>
          <a:xfrm>
            <a:off x="212726" y="3808566"/>
            <a:ext cx="8556522" cy="3049433"/>
          </a:xfrm>
        </p:spPr>
        <p:txBody>
          <a:bodyPr/>
          <a:lstStyle/>
          <a:p>
            <a:pPr algn="r"/>
            <a:r>
              <a:rPr lang="en-GB" dirty="0" smtClean="0"/>
              <a:t>Evidence-based audit and feedback</a:t>
            </a:r>
          </a:p>
          <a:p>
            <a:pPr algn="r"/>
            <a:r>
              <a:rPr lang="en-GB" dirty="0" smtClean="0"/>
              <a:t>AFFINITIE and beyond</a:t>
            </a:r>
            <a:endParaRPr lang="en-GB" dirty="0"/>
          </a:p>
          <a:p>
            <a:pPr algn="r"/>
            <a:r>
              <a:rPr lang="en-GB" dirty="0" smtClean="0"/>
              <a:t>Effects of selected QI approaches</a:t>
            </a:r>
            <a:endParaRPr lang="en-GB" dirty="0"/>
          </a:p>
        </p:txBody>
      </p:sp>
    </p:spTree>
    <p:extLst>
      <p:ext uri="{BB962C8B-B14F-4D97-AF65-F5344CB8AC3E}">
        <p14:creationId xmlns:p14="http://schemas.microsoft.com/office/powerpoint/2010/main" val="2118278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2107506"/>
            <a:ext cx="6040335" cy="821432"/>
          </a:xfrm>
        </p:spPr>
        <p:txBody>
          <a:bodyPr/>
          <a:lstStyle/>
          <a:p>
            <a:pPr algn="r"/>
            <a:r>
              <a:rPr lang="en-GB" sz="4000" dirty="0"/>
              <a:t>Realising the </a:t>
            </a:r>
            <a:r>
              <a:rPr lang="en-GB" sz="4000" dirty="0" smtClean="0"/>
              <a:t>potential </a:t>
            </a:r>
            <a:r>
              <a:rPr lang="en-GB" sz="4000" dirty="0"/>
              <a:t>of audit and feedback</a:t>
            </a:r>
          </a:p>
        </p:txBody>
      </p:sp>
      <p:sp>
        <p:nvSpPr>
          <p:cNvPr id="4" name="Subtitle 3"/>
          <p:cNvSpPr>
            <a:spLocks noGrp="1"/>
          </p:cNvSpPr>
          <p:nvPr>
            <p:ph type="subTitle" idx="1"/>
          </p:nvPr>
        </p:nvSpPr>
        <p:spPr>
          <a:xfrm>
            <a:off x="212726" y="3808566"/>
            <a:ext cx="8556522" cy="3049433"/>
          </a:xfrm>
        </p:spPr>
        <p:txBody>
          <a:bodyPr/>
          <a:lstStyle/>
          <a:p>
            <a:pPr algn="r"/>
            <a:r>
              <a:rPr lang="en-GB" b="1" dirty="0" smtClean="0">
                <a:solidFill>
                  <a:srgbClr val="FFFF00"/>
                </a:solidFill>
              </a:rPr>
              <a:t>Evidence-based audit and feedback</a:t>
            </a:r>
          </a:p>
          <a:p>
            <a:pPr algn="r"/>
            <a:r>
              <a:rPr lang="en-GB" dirty="0" smtClean="0"/>
              <a:t>AFFINITIE and beyond</a:t>
            </a:r>
            <a:endParaRPr lang="en-GB" dirty="0"/>
          </a:p>
          <a:p>
            <a:pPr algn="r"/>
            <a:r>
              <a:rPr lang="en-GB" dirty="0" smtClean="0"/>
              <a:t>Effects of selected QI approaches</a:t>
            </a:r>
            <a:endParaRPr lang="en-GB" dirty="0"/>
          </a:p>
        </p:txBody>
      </p:sp>
    </p:spTree>
    <p:extLst>
      <p:ext uri="{BB962C8B-B14F-4D97-AF65-F5344CB8AC3E}">
        <p14:creationId xmlns:p14="http://schemas.microsoft.com/office/powerpoint/2010/main" val="359665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and feedback</a:t>
            </a:r>
            <a:endParaRPr lang="en-GB" dirty="0"/>
          </a:p>
        </p:txBody>
      </p:sp>
      <p:sp>
        <p:nvSpPr>
          <p:cNvPr id="3" name="Content Placeholder 2"/>
          <p:cNvSpPr>
            <a:spLocks noGrp="1"/>
          </p:cNvSpPr>
          <p:nvPr>
            <p:ph idx="1"/>
          </p:nvPr>
        </p:nvSpPr>
        <p:spPr>
          <a:xfrm>
            <a:off x="4386805" y="1485900"/>
            <a:ext cx="4506370" cy="5111750"/>
          </a:xfrm>
        </p:spPr>
        <p:txBody>
          <a:bodyPr/>
          <a:lstStyle/>
          <a:p>
            <a:pPr marL="0" indent="0">
              <a:buNone/>
            </a:pPr>
            <a:r>
              <a:rPr lang="en-GB" dirty="0"/>
              <a:t>Any summary of clinical performance of health care over a specified period of time. The summary may also have included recommendations for clinical </a:t>
            </a:r>
            <a:r>
              <a:rPr lang="en-GB" dirty="0" smtClean="0"/>
              <a:t>action</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r">
              <a:buNone/>
            </a:pPr>
            <a:r>
              <a:rPr lang="en-GB" sz="1200" dirty="0" smtClean="0"/>
              <a:t>Cochrane EPOC definition</a:t>
            </a:r>
            <a:endParaRPr lang="en-GB" sz="1200" dirty="0"/>
          </a:p>
        </p:txBody>
      </p:sp>
      <p:pic>
        <p:nvPicPr>
          <p:cNvPr id="5" name="Picture 4"/>
          <p:cNvPicPr>
            <a:picLocks noChangeAspect="1"/>
          </p:cNvPicPr>
          <p:nvPr/>
        </p:nvPicPr>
        <p:blipFill>
          <a:blip r:embed="rId3"/>
          <a:stretch>
            <a:fillRect/>
          </a:stretch>
        </p:blipFill>
        <p:spPr>
          <a:xfrm>
            <a:off x="250825" y="1485900"/>
            <a:ext cx="3566469" cy="2328874"/>
          </a:xfrm>
          <a:prstGeom prst="rect">
            <a:avLst/>
          </a:prstGeom>
        </p:spPr>
      </p:pic>
    </p:spTree>
    <p:extLst>
      <p:ext uri="{BB962C8B-B14F-4D97-AF65-F5344CB8AC3E}">
        <p14:creationId xmlns:p14="http://schemas.microsoft.com/office/powerpoint/2010/main" val="19186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00800"/>
            <a:ext cx="6021638" cy="954087"/>
          </a:xfrm>
        </p:spPr>
        <p:txBody>
          <a:bodyPr/>
          <a:lstStyle/>
          <a:p>
            <a:r>
              <a:rPr lang="en-GB" dirty="0" smtClean="0"/>
              <a:t>QUIZ: What </a:t>
            </a:r>
            <a:r>
              <a:rPr lang="en-GB" dirty="0"/>
              <a:t>is the absolute effect </a:t>
            </a:r>
            <a:r>
              <a:rPr lang="en-GB" dirty="0" smtClean="0"/>
              <a:t>of A&amp;F </a:t>
            </a:r>
            <a:r>
              <a:rPr lang="en-GB" dirty="0"/>
              <a:t>in research settings</a:t>
            </a:r>
            <a:r>
              <a:rPr lang="en-GB" dirty="0" smtClean="0"/>
              <a:t>?</a:t>
            </a:r>
            <a:endParaRPr lang="en-GB" dirty="0"/>
          </a:p>
        </p:txBody>
      </p:sp>
      <p:sp>
        <p:nvSpPr>
          <p:cNvPr id="3" name="Content Placeholder 2"/>
          <p:cNvSpPr>
            <a:spLocks noGrp="1"/>
          </p:cNvSpPr>
          <p:nvPr>
            <p:ph idx="1"/>
          </p:nvPr>
        </p:nvSpPr>
        <p:spPr>
          <a:xfrm>
            <a:off x="246063" y="2117558"/>
            <a:ext cx="8647112" cy="4480092"/>
          </a:xfrm>
        </p:spPr>
        <p:txBody>
          <a:bodyPr/>
          <a:lstStyle/>
          <a:p>
            <a:pPr marL="0" indent="0" algn="ctr">
              <a:buNone/>
            </a:pPr>
            <a:r>
              <a:rPr lang="en-GB" sz="3200" dirty="0" smtClean="0"/>
              <a:t>&lt;=</a:t>
            </a:r>
            <a:r>
              <a:rPr lang="en-GB" sz="3200" dirty="0"/>
              <a:t>0</a:t>
            </a:r>
            <a:r>
              <a:rPr lang="en-GB" sz="3200" dirty="0" smtClean="0"/>
              <a:t>%</a:t>
            </a:r>
          </a:p>
          <a:p>
            <a:pPr marL="0" indent="0" algn="ctr">
              <a:buNone/>
            </a:pPr>
            <a:r>
              <a:rPr lang="en-GB" sz="3200" dirty="0" smtClean="0"/>
              <a:t>1-3%</a:t>
            </a:r>
          </a:p>
          <a:p>
            <a:pPr marL="0" indent="0" algn="ctr">
              <a:buNone/>
            </a:pPr>
            <a:r>
              <a:rPr lang="en-GB" sz="3200" dirty="0" smtClean="0"/>
              <a:t>4-6%</a:t>
            </a:r>
          </a:p>
          <a:p>
            <a:pPr marL="0" indent="0" algn="ctr">
              <a:buNone/>
            </a:pPr>
            <a:r>
              <a:rPr lang="en-GB" sz="3200" dirty="0" smtClean="0"/>
              <a:t>7-9%</a:t>
            </a:r>
          </a:p>
          <a:p>
            <a:pPr marL="0" indent="0" algn="ctr">
              <a:buNone/>
            </a:pPr>
            <a:r>
              <a:rPr lang="en-GB" sz="3200" dirty="0" smtClean="0"/>
              <a:t>&gt;</a:t>
            </a:r>
            <a:r>
              <a:rPr lang="en-GB" sz="3200" dirty="0"/>
              <a:t>10</a:t>
            </a:r>
            <a:r>
              <a:rPr lang="en-GB" sz="3200" dirty="0" smtClean="0"/>
              <a:t>%</a:t>
            </a:r>
            <a:endParaRPr lang="en-GB" sz="3200" dirty="0"/>
          </a:p>
        </p:txBody>
      </p:sp>
    </p:spTree>
    <p:extLst>
      <p:ext uri="{BB962C8B-B14F-4D97-AF65-F5344CB8AC3E}">
        <p14:creationId xmlns:p14="http://schemas.microsoft.com/office/powerpoint/2010/main" val="2749497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A99EF3EFFDD44109B5F9B8538D615FF&lt;/guid&gt;&#10;        &lt;description /&gt;&#10;        &lt;date&gt;11/19/2015 7:58:0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F88DB55401497FA10862F79FE50121&lt;/guid&gt;&#10;            &lt;repollguid&gt;1FBD5B7DC4D8470CB3B15DE1F21F9D9F&lt;/repollguid&gt;&#10;            &lt;sourceid&gt;D84EF8A0BAD249BC9824359BB2CB5FD4&lt;/sourceid&gt;&#10;            &lt;questiontext&gt;How long did it take for sliced bread to take off?&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9756C5E6B6AA4B4A90CD05B42BF1DCDC&lt;/guid&gt;&#10;                    &lt;answertext&gt;One Year?&lt;/answertext&gt;&#10;                    &lt;valuetype&gt;0&lt;/valuetype&gt;&#10;                &lt;/answer&gt;&#10;                &lt;answer&gt;&#10;                    &lt;guid&gt;52C83ADA182447C28AEEB872CC586ED5&lt;/guid&gt;&#10;                    &lt;answertext&gt;Five Years?&lt;/answertext&gt;&#10;                    &lt;valuetype&gt;0&lt;/valuetype&gt;&#10;                &lt;/answer&gt;&#10;                &lt;answer&gt;&#10;                    &lt;guid&gt;33BA45FC0DCD4FD39806B1279BEE8248&lt;/guid&gt;&#10;                    &lt;answertext&gt;Fifteen Years?&lt;/answertext&gt;&#10;                    &lt;valuetype&gt;0&lt;/valuetype&gt;&#10;                &lt;/answer&gt;&#10;            &lt;/answers&gt;&#10;        &lt;/multichoice&gt;&#10;    &lt;/questions&gt;&#10;&lt;/questionlist&gt;"/>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A99EF3EFFDD44109B5F9B8538D615FF&lt;/guid&gt;&#10;        &lt;description /&gt;&#10;        &lt;date&gt;11/19/2015 7:58:0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F88DB55401497FA10862F79FE50121&lt;/guid&gt;&#10;            &lt;repollguid&gt;1FBD5B7DC4D8470CB3B15DE1F21F9D9F&lt;/repollguid&gt;&#10;            &lt;sourceid&gt;D84EF8A0BAD249BC9824359BB2CB5FD4&lt;/sourceid&gt;&#10;            &lt;questiontext&gt;How long did it take for sliced bread to take off?&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9756C5E6B6AA4B4A90CD05B42BF1DCDC&lt;/guid&gt;&#10;                    &lt;answertext&gt;One Year?&lt;/answertext&gt;&#10;                    &lt;valuetype&gt;0&lt;/valuetype&gt;&#10;                &lt;/answer&gt;&#10;                &lt;answer&gt;&#10;                    &lt;guid&gt;52C83ADA182447C28AEEB872CC586ED5&lt;/guid&gt;&#10;                    &lt;answertext&gt;Five Years?&lt;/answertext&gt;&#10;                    &lt;valuetype&gt;0&lt;/valuetype&gt;&#10;                &lt;/answer&gt;&#10;                &lt;answer&gt;&#10;                    &lt;guid&gt;33BA45FC0DCD4FD39806B1279BEE8248&lt;/guid&gt;&#10;                    &lt;answertext&gt;Fifteen Years?&lt;/answertext&gt;&#10;                    &lt;valuetype&gt;0&lt;/valuetype&gt;&#10;                &lt;/answer&gt;&#10;            &lt;/answers&gt;&#10;        &lt;/multichoice&gt;&#10;    &lt;/questions&gt;&#10;&lt;/questionlist&gt;"/>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LIHS PowerPoint template 2013 red">
  <a:themeElements>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nd all 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all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all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all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all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all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all 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all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all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all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all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all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IHS PowerPoint template 2013 red">
  <a:themeElements>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nd all 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all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all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all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all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all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all 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all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all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all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all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all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HS dark">
  <a:themeElements>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nd all 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all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all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all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all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all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all 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all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all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all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all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all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IHS band">
  <a:themeElements>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nd all 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all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all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all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all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all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all 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all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all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all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all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all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LIHS PowerPoint template 2013 red">
  <a:themeElements>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nd all 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all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all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all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all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all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all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all 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all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all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all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all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all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LIHS PowerPoint template 2013 red</Template>
  <TotalTime>3771</TotalTime>
  <Words>2275</Words>
  <Application>Microsoft Office PowerPoint</Application>
  <PresentationFormat>On-screen Show (4:3)</PresentationFormat>
  <Paragraphs>324</Paragraphs>
  <Slides>44</Slides>
  <Notes>21</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44</vt:i4>
      </vt:variant>
    </vt:vector>
  </HeadingPairs>
  <TitlesOfParts>
    <vt:vector size="66" baseType="lpstr">
      <vt:lpstr>MS PGothic</vt:lpstr>
      <vt:lpstr>MS PGothic</vt:lpstr>
      <vt:lpstr>Arial</vt:lpstr>
      <vt:lpstr>Calibri</vt:lpstr>
      <vt:lpstr>Calibri Light</vt:lpstr>
      <vt:lpstr>Sansation</vt:lpstr>
      <vt:lpstr>Wingdings</vt:lpstr>
      <vt:lpstr>LIHS PowerPoint template 2013 red</vt:lpstr>
      <vt:lpstr>LIHS dark</vt:lpstr>
      <vt:lpstr>blank</vt:lpstr>
      <vt:lpstr>1_blank</vt:lpstr>
      <vt:lpstr>LIHS band</vt:lpstr>
      <vt:lpstr>2_blank</vt:lpstr>
      <vt:lpstr>3_blank</vt:lpstr>
      <vt:lpstr>1_LIHS PowerPoint template 2013 red</vt:lpstr>
      <vt:lpstr>4_blank</vt:lpstr>
      <vt:lpstr>Office Theme</vt:lpstr>
      <vt:lpstr>1_Office Theme</vt:lpstr>
      <vt:lpstr>2_Office Theme</vt:lpstr>
      <vt:lpstr>5_blank</vt:lpstr>
      <vt:lpstr>2_LIHS PowerPoint template 2013 red</vt:lpstr>
      <vt:lpstr>3_Office Theme</vt:lpstr>
      <vt:lpstr>Realising the potential of audit and feedback</vt:lpstr>
      <vt:lpstr>Acknowledgement</vt:lpstr>
      <vt:lpstr>PowerPoint Presentation</vt:lpstr>
      <vt:lpstr>How long did it take for sliced bread to take off?</vt:lpstr>
      <vt:lpstr>How long did it take for sliced bread to take off?</vt:lpstr>
      <vt:lpstr>Realising the potential of audit and feedback</vt:lpstr>
      <vt:lpstr>Realising the potential of audit and feedback</vt:lpstr>
      <vt:lpstr>Audit and feedback</vt:lpstr>
      <vt:lpstr>QUIZ: What is the absolute effect of A&amp;F in research settings?</vt:lpstr>
      <vt:lpstr>QUIZ: What is the absolute effect of A&amp;F in research settings?</vt:lpstr>
      <vt:lpstr>Audit and feedback</vt:lpstr>
      <vt:lpstr>Audit and feedback</vt:lpstr>
      <vt:lpstr>Suggestions for optimising the effectiveness of A&amp;F</vt:lpstr>
      <vt:lpstr>Suggestions for optimising the effectiveness of A&amp;F</vt:lpstr>
      <vt:lpstr>Suggestions for optimising the effectiveness of A&amp;F</vt:lpstr>
      <vt:lpstr>Suggestions for optimising the effectiveness of A&amp;F</vt:lpstr>
      <vt:lpstr>Suggestions for optimising the effectiveness of A&amp;F</vt:lpstr>
      <vt:lpstr>Realising the potential of audit and feedback</vt:lpstr>
      <vt:lpstr>Growing Literature, Stagnant Science?</vt:lpstr>
      <vt:lpstr>No more ‘business as usual’</vt:lpstr>
      <vt:lpstr>Potential ways of varying feedback</vt:lpstr>
      <vt:lpstr>Implementation laboratories</vt:lpstr>
      <vt:lpstr>Implementation laboratories</vt:lpstr>
      <vt:lpstr>PowerPoint Presentation</vt:lpstr>
      <vt:lpstr>PowerPoint Presentation</vt:lpstr>
      <vt:lpstr>PowerPoint Presentation</vt:lpstr>
      <vt:lpstr>Intervention 1 ‘enhanced CONTENT’: Overview</vt:lpstr>
      <vt:lpstr>PowerPoint Presentation</vt:lpstr>
      <vt:lpstr>PowerPoint Presentation</vt:lpstr>
      <vt:lpstr>Intervention 2 ‘enhanced FOLLOW ON SUPPORT’: Overview</vt:lpstr>
      <vt:lpstr>AFFINITIE Cluster RCT with 2x2 factorial design</vt:lpstr>
      <vt:lpstr>If only it were so easy…</vt:lpstr>
      <vt:lpstr>Planned outputs</vt:lpstr>
      <vt:lpstr>Optimising the outputs of National Clinical Audits (NIHR HS&amp;DR 16/04)</vt:lpstr>
      <vt:lpstr>Realising the potential of audit and feedback</vt:lpstr>
      <vt:lpstr>Printed educational materials</vt:lpstr>
      <vt:lpstr>Educational meetings</vt:lpstr>
      <vt:lpstr>Computerised reminders</vt:lpstr>
      <vt:lpstr>Computerised reminders</vt:lpstr>
      <vt:lpstr>Strategies to improve organisational culture</vt:lpstr>
      <vt:lpstr>Are modest effect sizes worthwhile?</vt:lpstr>
      <vt:lpstr>… but not necessarily</vt:lpstr>
      <vt:lpstr>Realising the potential of audit and feedback</vt:lpstr>
      <vt:lpstr>Advancing the science and impact of audit and feedback</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Robbie Foy</dc:creator>
  <cp:lastModifiedBy>Robbie Foy</cp:lastModifiedBy>
  <cp:revision>294</cp:revision>
  <cp:lastPrinted>2015-06-12T08:14:21Z</cp:lastPrinted>
  <dcterms:created xsi:type="dcterms:W3CDTF">2014-02-05T10:43:53Z</dcterms:created>
  <dcterms:modified xsi:type="dcterms:W3CDTF">2017-05-03T08:18:47Z</dcterms:modified>
</cp:coreProperties>
</file>